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419" r:id="rId2"/>
    <p:sldId id="420" r:id="rId3"/>
    <p:sldId id="421" r:id="rId4"/>
    <p:sldId id="422" r:id="rId5"/>
    <p:sldId id="423" r:id="rId6"/>
    <p:sldId id="424" r:id="rId7"/>
    <p:sldId id="425" r:id="rId8"/>
    <p:sldId id="426" r:id="rId9"/>
    <p:sldId id="427" r:id="rId10"/>
    <p:sldId id="428" r:id="rId11"/>
    <p:sldId id="429" r:id="rId12"/>
    <p:sldId id="430" r:id="rId13"/>
    <p:sldId id="431" r:id="rId14"/>
    <p:sldId id="432" r:id="rId15"/>
    <p:sldId id="43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1" d="100"/>
          <a:sy n="81" d="100"/>
        </p:scale>
        <p:origin x="91" y="48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892C8CD-9FDF-8243-B28D-D878A9E1556F}" type="datetimeFigureOut">
              <a:rPr lang="en-US" smtClean="0"/>
              <a:pPr/>
              <a:t>6/16/2020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EEB80-9FC0-244C-8956-C572BA4BF571}" type="slidenum">
              <a:rPr lang="en-US" smtClean="0"/>
              <a:pPr/>
              <a:t>‹#›</a:t>
            </a:fld>
            <a:endParaRPr lang="en-US"/>
          </a:p>
        </p:txBody>
      </p:sp>
    </p:spTree>
    <p:extLst>
      <p:ext uri="{BB962C8B-B14F-4D97-AF65-F5344CB8AC3E}">
        <p14:creationId xmlns:p14="http://schemas.microsoft.com/office/powerpoint/2010/main" val="2136070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92C8CD-9FDF-8243-B28D-D878A9E1556F}" type="datetimeFigureOut">
              <a:rPr lang="en-US" smtClean="0"/>
              <a:pPr/>
              <a:t>6/16/2020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EEB80-9FC0-244C-8956-C572BA4BF571}" type="slidenum">
              <a:rPr lang="en-US" smtClean="0"/>
              <a:pPr/>
              <a:t>‹#›</a:t>
            </a:fld>
            <a:endParaRPr lang="en-US"/>
          </a:p>
        </p:txBody>
      </p:sp>
    </p:spTree>
    <p:extLst>
      <p:ext uri="{BB962C8B-B14F-4D97-AF65-F5344CB8AC3E}">
        <p14:creationId xmlns:p14="http://schemas.microsoft.com/office/powerpoint/2010/main" val="314809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92C8CD-9FDF-8243-B28D-D878A9E1556F}" type="datetimeFigureOut">
              <a:rPr lang="en-US" smtClean="0"/>
              <a:pPr/>
              <a:t>6/16/2020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EEB80-9FC0-244C-8956-C572BA4BF571}" type="slidenum">
              <a:rPr lang="en-US" smtClean="0"/>
              <a:pPr/>
              <a:t>‹#›</a:t>
            </a:fld>
            <a:endParaRPr lang="en-US"/>
          </a:p>
        </p:txBody>
      </p:sp>
    </p:spTree>
    <p:extLst>
      <p:ext uri="{BB962C8B-B14F-4D97-AF65-F5344CB8AC3E}">
        <p14:creationId xmlns:p14="http://schemas.microsoft.com/office/powerpoint/2010/main" val="2362573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92C8CD-9FDF-8243-B28D-D878A9E1556F}" type="datetimeFigureOut">
              <a:rPr lang="en-US" smtClean="0"/>
              <a:pPr/>
              <a:t>6/16/2020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EEB80-9FC0-244C-8956-C572BA4BF571}" type="slidenum">
              <a:rPr lang="en-US" smtClean="0"/>
              <a:pPr/>
              <a:t>‹#›</a:t>
            </a:fld>
            <a:endParaRPr lang="en-US"/>
          </a:p>
        </p:txBody>
      </p:sp>
    </p:spTree>
    <p:extLst>
      <p:ext uri="{BB962C8B-B14F-4D97-AF65-F5344CB8AC3E}">
        <p14:creationId xmlns:p14="http://schemas.microsoft.com/office/powerpoint/2010/main" val="1855291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92C8CD-9FDF-8243-B28D-D878A9E1556F}" type="datetimeFigureOut">
              <a:rPr lang="en-US" smtClean="0"/>
              <a:pPr/>
              <a:t>6/16/2020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EEB80-9FC0-244C-8956-C572BA4BF571}" type="slidenum">
              <a:rPr lang="en-US" smtClean="0"/>
              <a:pPr/>
              <a:t>‹#›</a:t>
            </a:fld>
            <a:endParaRPr lang="en-US"/>
          </a:p>
        </p:txBody>
      </p:sp>
    </p:spTree>
    <p:extLst>
      <p:ext uri="{BB962C8B-B14F-4D97-AF65-F5344CB8AC3E}">
        <p14:creationId xmlns:p14="http://schemas.microsoft.com/office/powerpoint/2010/main" val="3159448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892C8CD-9FDF-8243-B28D-D878A9E1556F}" type="datetimeFigureOut">
              <a:rPr lang="en-US" smtClean="0"/>
              <a:pPr/>
              <a:t>6/16/2020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EEB80-9FC0-244C-8956-C572BA4BF571}" type="slidenum">
              <a:rPr lang="en-US" smtClean="0"/>
              <a:pPr/>
              <a:t>‹#›</a:t>
            </a:fld>
            <a:endParaRPr lang="en-US"/>
          </a:p>
        </p:txBody>
      </p:sp>
    </p:spTree>
    <p:extLst>
      <p:ext uri="{BB962C8B-B14F-4D97-AF65-F5344CB8AC3E}">
        <p14:creationId xmlns:p14="http://schemas.microsoft.com/office/powerpoint/2010/main" val="1971729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892C8CD-9FDF-8243-B28D-D878A9E1556F}" type="datetimeFigureOut">
              <a:rPr lang="en-US" smtClean="0"/>
              <a:pPr/>
              <a:t>6/16/2020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CEEB80-9FC0-244C-8956-C572BA4BF571}" type="slidenum">
              <a:rPr lang="en-US" smtClean="0"/>
              <a:pPr/>
              <a:t>‹#›</a:t>
            </a:fld>
            <a:endParaRPr lang="en-US"/>
          </a:p>
        </p:txBody>
      </p:sp>
    </p:spTree>
    <p:extLst>
      <p:ext uri="{BB962C8B-B14F-4D97-AF65-F5344CB8AC3E}">
        <p14:creationId xmlns:p14="http://schemas.microsoft.com/office/powerpoint/2010/main" val="3952966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892C8CD-9FDF-8243-B28D-D878A9E1556F}" type="datetimeFigureOut">
              <a:rPr lang="en-US" smtClean="0"/>
              <a:pPr/>
              <a:t>6/16/2020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CEEB80-9FC0-244C-8956-C572BA4BF571}" type="slidenum">
              <a:rPr lang="en-US" smtClean="0"/>
              <a:pPr/>
              <a:t>‹#›</a:t>
            </a:fld>
            <a:endParaRPr lang="en-US"/>
          </a:p>
        </p:txBody>
      </p:sp>
    </p:spTree>
    <p:extLst>
      <p:ext uri="{BB962C8B-B14F-4D97-AF65-F5344CB8AC3E}">
        <p14:creationId xmlns:p14="http://schemas.microsoft.com/office/powerpoint/2010/main" val="2104768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92C8CD-9FDF-8243-B28D-D878A9E1556F}" type="datetimeFigureOut">
              <a:rPr lang="en-US" smtClean="0"/>
              <a:pPr/>
              <a:t>6/16/2020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CEEB80-9FC0-244C-8956-C572BA4BF571}" type="slidenum">
              <a:rPr lang="en-US" smtClean="0"/>
              <a:pPr/>
              <a:t>‹#›</a:t>
            </a:fld>
            <a:endParaRPr lang="en-US"/>
          </a:p>
        </p:txBody>
      </p:sp>
    </p:spTree>
    <p:extLst>
      <p:ext uri="{BB962C8B-B14F-4D97-AF65-F5344CB8AC3E}">
        <p14:creationId xmlns:p14="http://schemas.microsoft.com/office/powerpoint/2010/main" val="271537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92C8CD-9FDF-8243-B28D-D878A9E1556F}" type="datetimeFigureOut">
              <a:rPr lang="en-US" smtClean="0"/>
              <a:pPr/>
              <a:t>6/16/2020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EEB80-9FC0-244C-8956-C572BA4BF571}" type="slidenum">
              <a:rPr lang="en-US" smtClean="0"/>
              <a:pPr/>
              <a:t>‹#›</a:t>
            </a:fld>
            <a:endParaRPr lang="en-US"/>
          </a:p>
        </p:txBody>
      </p:sp>
    </p:spTree>
    <p:extLst>
      <p:ext uri="{BB962C8B-B14F-4D97-AF65-F5344CB8AC3E}">
        <p14:creationId xmlns:p14="http://schemas.microsoft.com/office/powerpoint/2010/main" val="4139106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92C8CD-9FDF-8243-B28D-D878A9E1556F}" type="datetimeFigureOut">
              <a:rPr lang="en-US" smtClean="0"/>
              <a:pPr/>
              <a:t>6/16/2020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EEB80-9FC0-244C-8956-C572BA4BF571}" type="slidenum">
              <a:rPr lang="en-US" smtClean="0"/>
              <a:pPr/>
              <a:t>‹#›</a:t>
            </a:fld>
            <a:endParaRPr lang="en-US"/>
          </a:p>
        </p:txBody>
      </p:sp>
    </p:spTree>
    <p:extLst>
      <p:ext uri="{BB962C8B-B14F-4D97-AF65-F5344CB8AC3E}">
        <p14:creationId xmlns:p14="http://schemas.microsoft.com/office/powerpoint/2010/main" val="2287854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92C8CD-9FDF-8243-B28D-D878A9E1556F}" type="datetimeFigureOut">
              <a:rPr lang="en-US" smtClean="0"/>
              <a:pPr/>
              <a:t>6/16/2020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CEEB80-9FC0-244C-8956-C572BA4BF571}" type="slidenum">
              <a:rPr lang="en-US" smtClean="0"/>
              <a:pPr/>
              <a:t>‹#›</a:t>
            </a:fld>
            <a:endParaRPr lang="en-US"/>
          </a:p>
        </p:txBody>
      </p:sp>
    </p:spTree>
    <p:extLst>
      <p:ext uri="{BB962C8B-B14F-4D97-AF65-F5344CB8AC3E}">
        <p14:creationId xmlns:p14="http://schemas.microsoft.com/office/powerpoint/2010/main" val="1586682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afiftabsh.com/2012/06/07/systems-thinking-understanding-the-complexity-of-our-world/" TargetMode="External"/><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hyperlink" Target="http://whatislove-2010.blogspot.com/2011/11/what-indeed-is-love.html" TargetMode="External"/><Relationship Id="rId2" Type="http://schemas.openxmlformats.org/officeDocument/2006/relationships/image" Target="../media/image11.jpeg"/><Relationship Id="rId1" Type="http://schemas.openxmlformats.org/officeDocument/2006/relationships/slideLayout" Target="../slideLayouts/slideLayout6.xml"/><Relationship Id="rId5" Type="http://schemas.openxmlformats.org/officeDocument/2006/relationships/hyperlink" Target="http://christiansincontext.com/" TargetMode="Externa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hyperlink" Target="http://oldisrj.lbp.world/Article.aspx?ArticleID=8163" TargetMode="External"/><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www.flickr.com/photos/amboo213/2438930791" TargetMode="External"/><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hyperlink" Target="https://creativecommons.org/licenses/by-sa/3.0/"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ryansmithphotography.com/" TargetMode="External"/><Relationship Id="rId2" Type="http://schemas.openxmlformats.org/officeDocument/2006/relationships/image" Target="../media/image15.jpeg"/><Relationship Id="rId1" Type="http://schemas.openxmlformats.org/officeDocument/2006/relationships/slideLayout" Target="../slideLayouts/slideLayout6.xml"/><Relationship Id="rId4" Type="http://schemas.openxmlformats.org/officeDocument/2006/relationships/hyperlink" Target="https://creativecommons.org/licenses/by-nc/3.0/"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hyperlink" Target="http://feetoftheshepherd.blogspot.com/2011/05/what-to-pray-for.html" TargetMode="External"/><Relationship Id="rId2" Type="http://schemas.openxmlformats.org/officeDocument/2006/relationships/image" Target="../media/image17.jpeg"/><Relationship Id="rId1" Type="http://schemas.openxmlformats.org/officeDocument/2006/relationships/slideLayout" Target="../slideLayouts/slideLayout6.xml"/><Relationship Id="rId4" Type="http://schemas.openxmlformats.org/officeDocument/2006/relationships/hyperlink" Target="https://creativecommons.org/licenses/by-nc-nd/3.0/"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en.wikipedia.org/wiki/Eug%C3%A8ne_Burnand" TargetMode="External"/><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hyperlink" Target="https://www.biblegateway.com/passage/?search=Luke+14:25-28&amp;version=NIV" TargetMode="External"/><Relationship Id="rId5" Type="http://schemas.openxmlformats.org/officeDocument/2006/relationships/hyperlink" Target="https://www.liturgytools.net/2016/04/pictures-3rd-sunday-easter-year-c-2nd-miraculous-catch-of-fish-resurrected-jesus.html"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opensource.com/article/17/7/book-review-open" TargetMode="External"/><Relationship Id="rId2" Type="http://schemas.openxmlformats.org/officeDocument/2006/relationships/image" Target="../media/image5.jpg"/><Relationship Id="rId1" Type="http://schemas.openxmlformats.org/officeDocument/2006/relationships/slideLayout" Target="../slideLayouts/slideLayout6.xml"/><Relationship Id="rId5" Type="http://schemas.openxmlformats.org/officeDocument/2006/relationships/hyperlink" Target="https://www.biblegateway.com/passage/?search=Mt.+25:+31-46&amp;version=NRSVCE" TargetMode="External"/><Relationship Id="rId4" Type="http://schemas.openxmlformats.org/officeDocument/2006/relationships/hyperlink" Target="https://www.biblegateway.com/passage/?search=Jn+7:+16-17&amp;version=NRSVCE"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opensource.com/article/17/7/book-review-open" TargetMode="External"/><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cute-pictures.blogspot.co.uk/2012/06/free-stock-photos-career-education.html" TargetMode="External"/><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pixabay.com/en/freedom-sky-hands-handcuffs-clouds-1886402/" TargetMode="External"/><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en.wikipedia.org/wiki/Holy_Crown_of_Hungary" TargetMode="External"/><Relationship Id="rId2" Type="http://schemas.openxmlformats.org/officeDocument/2006/relationships/image" Target="../media/image8.jpeg"/><Relationship Id="rId1" Type="http://schemas.openxmlformats.org/officeDocument/2006/relationships/slideLayout" Target="../slideLayouts/slideLayout6.xml"/><Relationship Id="rId4" Type="http://schemas.openxmlformats.org/officeDocument/2006/relationships/hyperlink" Target="https://creativecommons.org/licenses/by-sa/3.0/"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latentexistence.me.uk/judicial-review-pip-consultation/" TargetMode="External"/><Relationship Id="rId2" Type="http://schemas.openxmlformats.org/officeDocument/2006/relationships/image" Target="../media/image9.jpeg"/><Relationship Id="rId1" Type="http://schemas.openxmlformats.org/officeDocument/2006/relationships/slideLayout" Target="../slideLayouts/slideLayout6.xml"/><Relationship Id="rId5" Type="http://schemas.openxmlformats.org/officeDocument/2006/relationships/hyperlink" Target="https://www.insauga.com/hunger-on-the-rise-in-mississauga" TargetMode="Externa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53587" y="352339"/>
            <a:ext cx="4380189" cy="6149130"/>
          </a:xfrm>
        </p:spPr>
        <p:txBody>
          <a:bodyPr vert="horz" lIns="91440" tIns="45720" rIns="91440" bIns="45720" rtlCol="0" anchor="b">
            <a:normAutofit/>
          </a:bodyPr>
          <a:lstStyle/>
          <a:p>
            <a:pPr algn="l" defTabSz="914400">
              <a:lnSpc>
                <a:spcPct val="90000"/>
              </a:lnSpc>
            </a:pPr>
            <a:r>
              <a:rPr lang="en-US" sz="3200" u="sng" dirty="0"/>
              <a:t>The 4</a:t>
            </a:r>
            <a:r>
              <a:rPr lang="en-US" sz="3200" u="sng" baseline="30000" dirty="0"/>
              <a:t>th</a:t>
            </a:r>
            <a:r>
              <a:rPr lang="en-US" sz="3200" u="sng" dirty="0"/>
              <a:t>  threshold</a:t>
            </a:r>
            <a:r>
              <a:rPr lang="en-US" sz="3200" dirty="0"/>
              <a:t> = </a:t>
            </a:r>
            <a:r>
              <a:rPr lang="en-US" sz="3200" dirty="0">
                <a:solidFill>
                  <a:srgbClr val="FF0000"/>
                </a:solidFill>
              </a:rPr>
              <a:t>Seeking</a:t>
            </a:r>
            <a:r>
              <a:rPr lang="en-US" sz="3200" dirty="0"/>
              <a:t>:</a:t>
            </a:r>
            <a:br>
              <a:rPr lang="en-US" sz="3200" dirty="0"/>
            </a:br>
            <a:r>
              <a:rPr lang="en-US" sz="3200" dirty="0"/>
              <a:t>the precondition to enter this threshold: </a:t>
            </a:r>
            <a:r>
              <a:rPr lang="en-US" sz="3200" i="1" dirty="0">
                <a:solidFill>
                  <a:srgbClr val="FFFF00"/>
                </a:solidFill>
              </a:rPr>
              <a:t>believe that a personal relationship with God is possible</a:t>
            </a:r>
            <a:r>
              <a:rPr lang="en-US" sz="3200" i="1" dirty="0"/>
              <a:t/>
            </a:r>
            <a:br>
              <a:rPr lang="en-US" sz="3200" i="1" dirty="0"/>
            </a:br>
            <a:r>
              <a:rPr lang="en-US" sz="3200" i="1" dirty="0"/>
              <a:t>It is like </a:t>
            </a:r>
            <a:r>
              <a:rPr lang="en-US" sz="3200" dirty="0"/>
              <a:t>‘Dating with a purpose, but not yet being married’</a:t>
            </a:r>
            <a:br>
              <a:rPr lang="en-US" sz="3200" dirty="0"/>
            </a:br>
            <a:r>
              <a:rPr lang="en-US" sz="3200" dirty="0"/>
              <a:t>- Is this person the one? … Should I give my life to this One (Jesus)?</a:t>
            </a:r>
            <a:r>
              <a:rPr lang="en-US" sz="1500" i="1" dirty="0"/>
              <a:t/>
            </a:r>
            <a:br>
              <a:rPr lang="en-US" sz="1500" i="1" dirty="0"/>
            </a:br>
            <a:r>
              <a:rPr lang="en-US" sz="1500" dirty="0"/>
              <a:t>P.172</a:t>
            </a:r>
          </a:p>
        </p:txBody>
      </p:sp>
      <p:sp>
        <p:nvSpPr>
          <p:cNvPr id="10" name="Freeform: Shape 9">
            <a:extLst>
              <a:ext uri="{FF2B5EF4-FFF2-40B4-BE49-F238E27FC236}">
                <a16:creationId xmlns:a16="http://schemas.microsoft.com/office/drawing/2014/main" xmlns=""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52400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pic>
        <p:nvPicPr>
          <p:cNvPr id="4" name="Picture 3" descr="A picture containing person, indoor, girl, young&#10;&#10;Description automatically generated">
            <a:extLst>
              <a:ext uri="{FF2B5EF4-FFF2-40B4-BE49-F238E27FC236}">
                <a16:creationId xmlns:a16="http://schemas.microsoft.com/office/drawing/2014/main" xmlns="" id="{C8567DCA-80E9-4062-AF47-493E1F77EF09}"/>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l="18045" r="32545"/>
          <a:stretch/>
        </p:blipFill>
        <p:spPr>
          <a:xfrm>
            <a:off x="1524021" y="10"/>
            <a:ext cx="4518095"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255617325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27BDFED6-6E33-4606-AFE2-886ADB1C01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7" name="Picture 6" descr="A person posing for the camera&#10;&#10;Description automatically generated">
            <a:extLst>
              <a:ext uri="{FF2B5EF4-FFF2-40B4-BE49-F238E27FC236}">
                <a16:creationId xmlns:a16="http://schemas.microsoft.com/office/drawing/2014/main" xmlns="" id="{570ABE1F-B5AA-4F00-8F19-B7445C7A117C}"/>
              </a:ext>
            </a:extLst>
          </p:cNvPr>
          <p:cNvPicPr>
            <a:picLocks noChangeAspect="1"/>
          </p:cNvPicPr>
          <p:nvPr/>
        </p:nvPicPr>
        <p:blipFill rotWithShape="1">
          <a:blip r:embed="rId2">
            <a:alphaModFix/>
            <a:extLst>
              <a:ext uri="{837473B0-CC2E-450A-ABE3-18F120FF3D39}">
                <a1611:picAttrSrcUrl xmlns:a1611="http://schemas.microsoft.com/office/drawing/2016/11/main" xmlns="" r:id="rId3"/>
              </a:ext>
            </a:extLst>
          </a:blip>
          <a:srcRect t="3438" r="3" b="3"/>
          <a:stretch/>
        </p:blipFill>
        <p:spPr>
          <a:xfrm>
            <a:off x="4934953" y="-5"/>
            <a:ext cx="5733047" cy="3681406"/>
          </a:xfrm>
          <a:prstGeom prst="rect">
            <a:avLst/>
          </a:prstGeom>
        </p:spPr>
      </p:pic>
      <p:pic>
        <p:nvPicPr>
          <p:cNvPr id="4" name="Picture 3" descr="A person standing in front of a sunset&#10;&#10;Description automatically generated">
            <a:extLst>
              <a:ext uri="{FF2B5EF4-FFF2-40B4-BE49-F238E27FC236}">
                <a16:creationId xmlns:a16="http://schemas.microsoft.com/office/drawing/2014/main" xmlns="" id="{63684EE2-B465-4917-AEFF-D230C9CA02E2}"/>
              </a:ext>
            </a:extLst>
          </p:cNvPr>
          <p:cNvPicPr>
            <a:picLocks noChangeAspect="1"/>
          </p:cNvPicPr>
          <p:nvPr/>
        </p:nvPicPr>
        <p:blipFill rotWithShape="1">
          <a:blip r:embed="rId4">
            <a:extLst>
              <a:ext uri="{837473B0-CC2E-450A-ABE3-18F120FF3D39}">
                <a1611:picAttrSrcUrl xmlns:a1611="http://schemas.microsoft.com/office/drawing/2016/11/main" xmlns="" r:id="rId5"/>
              </a:ext>
            </a:extLst>
          </a:blip>
          <a:srcRect t="8611" r="3" b="8071"/>
          <a:stretch/>
        </p:blipFill>
        <p:spPr>
          <a:xfrm>
            <a:off x="4934954" y="3681410"/>
            <a:ext cx="5733047" cy="3176595"/>
          </a:xfrm>
          <a:prstGeom prst="rect">
            <a:avLst/>
          </a:prstGeom>
        </p:spPr>
      </p:pic>
      <p:sp>
        <p:nvSpPr>
          <p:cNvPr id="15" name="Rectangle 14">
            <a:extLst>
              <a:ext uri="{FF2B5EF4-FFF2-40B4-BE49-F238E27FC236}">
                <a16:creationId xmlns:a16="http://schemas.microsoft.com/office/drawing/2014/main" xmlns="" id="{890DEF05-784E-4B61-89E4-04C4ECF4E5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0" y="0"/>
            <a:ext cx="9144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p:cNvSpPr>
            <a:spLocks noGrp="1"/>
          </p:cNvSpPr>
          <p:nvPr>
            <p:ph type="title"/>
          </p:nvPr>
        </p:nvSpPr>
        <p:spPr>
          <a:xfrm>
            <a:off x="1725336" y="989908"/>
            <a:ext cx="4474248" cy="5578668"/>
          </a:xfrm>
        </p:spPr>
        <p:txBody>
          <a:bodyPr vert="horz" lIns="91440" tIns="45720" rIns="91440" bIns="45720" rtlCol="0" anchor="b">
            <a:normAutofit fontScale="90000"/>
          </a:bodyPr>
          <a:lstStyle/>
          <a:p>
            <a:pPr algn="l" defTabSz="914400">
              <a:lnSpc>
                <a:spcPct val="90000"/>
              </a:lnSpc>
            </a:pPr>
            <a:r>
              <a:rPr lang="en-US" sz="3200" dirty="0">
                <a:solidFill>
                  <a:schemeClr val="bg1"/>
                </a:solidFill>
              </a:rPr>
              <a:t>c. You can also help a seeker understand that the Catholic Church </a:t>
            </a:r>
            <a:r>
              <a:rPr lang="en-US" sz="3200" dirty="0" err="1">
                <a:solidFill>
                  <a:schemeClr val="bg1"/>
                </a:solidFill>
              </a:rPr>
              <a:t>honours</a:t>
            </a:r>
            <a:r>
              <a:rPr lang="en-US" sz="3200" dirty="0">
                <a:solidFill>
                  <a:schemeClr val="bg1"/>
                </a:solidFill>
              </a:rPr>
              <a:t> freedom, but also teaches that freedom is ordered towards true </a:t>
            </a:r>
            <a:r>
              <a:rPr lang="en-US" sz="3200" dirty="0">
                <a:solidFill>
                  <a:srgbClr val="FF0000"/>
                </a:solidFill>
              </a:rPr>
              <a:t>love and virtue</a:t>
            </a:r>
            <a:r>
              <a:rPr lang="en-US" sz="3200" dirty="0">
                <a:solidFill>
                  <a:schemeClr val="bg1"/>
                </a:solidFill>
              </a:rPr>
              <a:t>, and its misuse will hit back.</a:t>
            </a:r>
            <a:br>
              <a:rPr lang="en-US" sz="3200" dirty="0">
                <a:solidFill>
                  <a:schemeClr val="bg1"/>
                </a:solidFill>
              </a:rPr>
            </a:br>
            <a:r>
              <a:rPr lang="en-US" sz="3200" dirty="0">
                <a:solidFill>
                  <a:schemeClr val="bg1"/>
                </a:solidFill>
              </a:rPr>
              <a:t>d. finally help seekers see </a:t>
            </a:r>
            <a:r>
              <a:rPr lang="en-US" sz="3200" dirty="0">
                <a:solidFill>
                  <a:srgbClr val="FF0000"/>
                </a:solidFill>
              </a:rPr>
              <a:t>what they can offer </a:t>
            </a:r>
            <a:r>
              <a:rPr lang="en-US" sz="3200" dirty="0">
                <a:solidFill>
                  <a:schemeClr val="bg1"/>
                </a:solidFill>
              </a:rPr>
              <a:t>you and others; don’t forget that they are companions on your faith journey, and after all you haven’t arrived either to the end of it… </a:t>
            </a:r>
            <a:r>
              <a:rPr lang="en-US" sz="1400" dirty="0">
                <a:solidFill>
                  <a:schemeClr val="bg1"/>
                </a:solidFill>
              </a:rPr>
              <a:t>p.177</a:t>
            </a:r>
          </a:p>
        </p:txBody>
      </p:sp>
      <p:cxnSp>
        <p:nvCxnSpPr>
          <p:cNvPr id="17" name="Straight Connector 16">
            <a:extLst>
              <a:ext uri="{FF2B5EF4-FFF2-40B4-BE49-F238E27FC236}">
                <a16:creationId xmlns:a16="http://schemas.microsoft.com/office/drawing/2014/main" xmlns="" id="{C41BAEC7-F7B0-4224-8B18-8F74B7D87F0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2152651" y="3681408"/>
            <a:ext cx="851534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257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22A397E7-BF60-45B2-84C7-B074B76C37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4" name="Picture 3" descr="A close up of a hand&#10;&#10;Description automatically generated">
            <a:extLst>
              <a:ext uri="{FF2B5EF4-FFF2-40B4-BE49-F238E27FC236}">
                <a16:creationId xmlns:a16="http://schemas.microsoft.com/office/drawing/2014/main" xmlns="" id="{7D7933DE-074E-467C-BA2D-63A4F952E1AD}"/>
              </a:ext>
            </a:extLst>
          </p:cNvPr>
          <p:cNvPicPr>
            <a:picLocks noChangeAspect="1"/>
          </p:cNvPicPr>
          <p:nvPr/>
        </p:nvPicPr>
        <p:blipFill rotWithShape="1">
          <a:blip r:embed="rId2">
            <a:alphaModFix/>
            <a:extLst>
              <a:ext uri="{837473B0-CC2E-450A-ABE3-18F120FF3D39}">
                <a1611:picAttrSrcUrl xmlns:a1611="http://schemas.microsoft.com/office/drawing/2016/11/main" xmlns="" r:id="rId3"/>
              </a:ext>
            </a:extLst>
          </a:blip>
          <a:srcRect l="21508" r="9087" b="-2"/>
          <a:stretch/>
        </p:blipFill>
        <p:spPr>
          <a:xfrm>
            <a:off x="4736926" y="10"/>
            <a:ext cx="5931074" cy="6857992"/>
          </a:xfrm>
          <a:prstGeom prst="rect">
            <a:avLst/>
          </a:prstGeom>
        </p:spPr>
      </p:pic>
      <p:sp>
        <p:nvSpPr>
          <p:cNvPr id="12" name="Rectangle 11">
            <a:extLst>
              <a:ext uri="{FF2B5EF4-FFF2-40B4-BE49-F238E27FC236}">
                <a16:creationId xmlns:a16="http://schemas.microsoft.com/office/drawing/2014/main" xmlns="" id="{890DEF05-784E-4B61-89E4-04C4ECF4E5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0" y="0"/>
            <a:ext cx="9144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p:cNvSpPr>
            <a:spLocks noGrp="1"/>
          </p:cNvSpPr>
          <p:nvPr>
            <p:ph type="title"/>
          </p:nvPr>
        </p:nvSpPr>
        <p:spPr>
          <a:xfrm>
            <a:off x="1860773" y="461397"/>
            <a:ext cx="4129087" cy="5796790"/>
          </a:xfrm>
        </p:spPr>
        <p:txBody>
          <a:bodyPr vert="horz" lIns="91440" tIns="45720" rIns="91440" bIns="45720" rtlCol="0" anchor="b">
            <a:normAutofit fontScale="90000"/>
          </a:bodyPr>
          <a:lstStyle/>
          <a:p>
            <a:pPr algn="l" defTabSz="914400">
              <a:lnSpc>
                <a:spcPct val="90000"/>
              </a:lnSpc>
            </a:pPr>
            <a:r>
              <a:rPr lang="en-US" sz="3200" dirty="0">
                <a:solidFill>
                  <a:schemeClr val="bg1"/>
                </a:solidFill>
              </a:rPr>
              <a:t> …you can also learn from them</a:t>
            </a:r>
            <a:br>
              <a:rPr lang="en-US" sz="3200" dirty="0">
                <a:solidFill>
                  <a:schemeClr val="bg1"/>
                </a:solidFill>
              </a:rPr>
            </a:br>
            <a:r>
              <a:rPr lang="en-US" sz="3200" dirty="0">
                <a:solidFill>
                  <a:schemeClr val="bg1"/>
                </a:solidFill>
              </a:rPr>
              <a:t>Intentional discipleship</a:t>
            </a:r>
            <a:br>
              <a:rPr lang="en-US" sz="3200" dirty="0">
                <a:solidFill>
                  <a:schemeClr val="bg1"/>
                </a:solidFill>
              </a:rPr>
            </a:br>
            <a:r>
              <a:rPr lang="en-US" sz="3200" dirty="0">
                <a:solidFill>
                  <a:schemeClr val="bg1"/>
                </a:solidFill>
              </a:rPr>
              <a:t/>
            </a:r>
            <a:br>
              <a:rPr lang="en-US" sz="3200" dirty="0">
                <a:solidFill>
                  <a:schemeClr val="bg1"/>
                </a:solidFill>
              </a:rPr>
            </a:br>
            <a:r>
              <a:rPr lang="en-US" sz="3200" dirty="0">
                <a:solidFill>
                  <a:schemeClr val="bg1"/>
                </a:solidFill>
              </a:rPr>
              <a:t>At one point seekers also have to commit themselves completely to following Jesus in a committed way. You can be a </a:t>
            </a:r>
            <a:r>
              <a:rPr lang="en-US" sz="3200" dirty="0">
                <a:solidFill>
                  <a:srgbClr val="FF0000"/>
                </a:solidFill>
              </a:rPr>
              <a:t>seeker endlessly</a:t>
            </a:r>
            <a:r>
              <a:rPr lang="en-US" sz="3200" dirty="0">
                <a:solidFill>
                  <a:schemeClr val="bg1"/>
                </a:solidFill>
              </a:rPr>
              <a:t>!</a:t>
            </a:r>
            <a:br>
              <a:rPr lang="en-US" sz="3200" dirty="0">
                <a:solidFill>
                  <a:schemeClr val="bg1"/>
                </a:solidFill>
              </a:rPr>
            </a:br>
            <a:r>
              <a:rPr lang="en-US" sz="3200" dirty="0">
                <a:solidFill>
                  <a:schemeClr val="bg1"/>
                </a:solidFill>
              </a:rPr>
              <a:t/>
            </a:r>
            <a:br>
              <a:rPr lang="en-US" sz="3200" dirty="0">
                <a:solidFill>
                  <a:schemeClr val="bg1"/>
                </a:solidFill>
              </a:rPr>
            </a:br>
            <a:r>
              <a:rPr lang="en-US" sz="3200" dirty="0">
                <a:solidFill>
                  <a:schemeClr val="bg1"/>
                </a:solidFill>
              </a:rPr>
              <a:t>What is the sign of arriving at that point? </a:t>
            </a:r>
            <a:r>
              <a:rPr lang="en-US" sz="1400" dirty="0">
                <a:solidFill>
                  <a:schemeClr val="bg1"/>
                </a:solidFill>
              </a:rPr>
              <a:t>P. 177-178</a:t>
            </a:r>
          </a:p>
        </p:txBody>
      </p:sp>
      <p:cxnSp>
        <p:nvCxnSpPr>
          <p:cNvPr id="14" name="Straight Connector 13">
            <a:extLst>
              <a:ext uri="{FF2B5EF4-FFF2-40B4-BE49-F238E27FC236}">
                <a16:creationId xmlns:a16="http://schemas.microsoft.com/office/drawing/2014/main" xmlns="" id="{C41BAEC7-F7B0-4224-8B18-8F74B7D87F0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1620439" y="3681408"/>
            <a:ext cx="895111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7998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22A397E7-BF60-45B2-84C7-B074B76C37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4" name="Picture 3" descr="A picture containing indoor, sitting, food, small&#10;&#10;Description automatically generated">
            <a:extLst>
              <a:ext uri="{FF2B5EF4-FFF2-40B4-BE49-F238E27FC236}">
                <a16:creationId xmlns:a16="http://schemas.microsoft.com/office/drawing/2014/main" xmlns="" id="{3B65362D-A684-4BB3-9AA5-198C3486243C}"/>
              </a:ext>
            </a:extLst>
          </p:cNvPr>
          <p:cNvPicPr>
            <a:picLocks noChangeAspect="1"/>
          </p:cNvPicPr>
          <p:nvPr/>
        </p:nvPicPr>
        <p:blipFill rotWithShape="1">
          <a:blip r:embed="rId2">
            <a:alphaModFix/>
            <a:extLst>
              <a:ext uri="{837473B0-CC2E-450A-ABE3-18F120FF3D39}">
                <a1611:picAttrSrcUrl xmlns:a1611="http://schemas.microsoft.com/office/drawing/2016/11/main" xmlns="" r:id="rId3"/>
              </a:ext>
            </a:extLst>
          </a:blip>
          <a:srcRect l="35137"/>
          <a:stretch/>
        </p:blipFill>
        <p:spPr>
          <a:xfrm>
            <a:off x="4736926" y="10"/>
            <a:ext cx="5931074" cy="6857992"/>
          </a:xfrm>
          <a:prstGeom prst="rect">
            <a:avLst/>
          </a:prstGeom>
        </p:spPr>
      </p:pic>
      <p:sp>
        <p:nvSpPr>
          <p:cNvPr id="12" name="Rectangle 11">
            <a:extLst>
              <a:ext uri="{FF2B5EF4-FFF2-40B4-BE49-F238E27FC236}">
                <a16:creationId xmlns:a16="http://schemas.microsoft.com/office/drawing/2014/main" xmlns="" id="{890DEF05-784E-4B61-89E4-04C4ECF4E5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0" y="0"/>
            <a:ext cx="9144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p:cNvSpPr>
            <a:spLocks noGrp="1"/>
          </p:cNvSpPr>
          <p:nvPr>
            <p:ph type="title"/>
          </p:nvPr>
        </p:nvSpPr>
        <p:spPr>
          <a:xfrm>
            <a:off x="2070498" y="293620"/>
            <a:ext cx="4129087" cy="6364325"/>
          </a:xfrm>
        </p:spPr>
        <p:txBody>
          <a:bodyPr vert="horz" lIns="91440" tIns="45720" rIns="91440" bIns="45720" rtlCol="0" anchor="b">
            <a:normAutofit/>
          </a:bodyPr>
          <a:lstStyle/>
          <a:p>
            <a:pPr algn="l" defTabSz="914400">
              <a:lnSpc>
                <a:spcPct val="90000"/>
              </a:lnSpc>
            </a:pPr>
            <a:r>
              <a:rPr lang="en-US" sz="2800" dirty="0">
                <a:solidFill>
                  <a:schemeClr val="bg1"/>
                </a:solidFill>
              </a:rPr>
              <a:t>It is the point where the seeker feels he/she </a:t>
            </a:r>
            <a:r>
              <a:rPr lang="en-US" sz="2800" dirty="0">
                <a:solidFill>
                  <a:srgbClr val="0070C0"/>
                </a:solidFill>
              </a:rPr>
              <a:t>can’t</a:t>
            </a:r>
            <a:r>
              <a:rPr lang="en-US" sz="2800" dirty="0">
                <a:solidFill>
                  <a:schemeClr val="bg1"/>
                </a:solidFill>
              </a:rPr>
              <a:t> </a:t>
            </a:r>
            <a:r>
              <a:rPr lang="en-US" sz="2800" i="1" dirty="0">
                <a:solidFill>
                  <a:srgbClr val="FF0000"/>
                </a:solidFill>
              </a:rPr>
              <a:t>not</a:t>
            </a:r>
            <a:r>
              <a:rPr lang="en-US" sz="2800" dirty="0">
                <a:solidFill>
                  <a:srgbClr val="FF0000"/>
                </a:solidFill>
              </a:rPr>
              <a:t> commit </a:t>
            </a:r>
            <a:r>
              <a:rPr lang="en-US" sz="2800" dirty="0">
                <a:solidFill>
                  <a:schemeClr val="bg1"/>
                </a:solidFill>
              </a:rPr>
              <a:t>himself/herself completely to following Jesus.</a:t>
            </a:r>
            <a:br>
              <a:rPr lang="en-US" sz="2800" dirty="0">
                <a:solidFill>
                  <a:schemeClr val="bg1"/>
                </a:solidFill>
              </a:rPr>
            </a:br>
            <a:r>
              <a:rPr lang="en-US" sz="2800" dirty="0">
                <a:solidFill>
                  <a:schemeClr val="bg1"/>
                </a:solidFill>
              </a:rPr>
              <a:t>‘Did not our hearts burn within us…’</a:t>
            </a:r>
            <a:br>
              <a:rPr lang="en-US" sz="2800" dirty="0">
                <a:solidFill>
                  <a:schemeClr val="bg1"/>
                </a:solidFill>
              </a:rPr>
            </a:br>
            <a:r>
              <a:rPr lang="en-US" sz="2800" dirty="0">
                <a:solidFill>
                  <a:schemeClr val="bg1"/>
                </a:solidFill>
              </a:rPr>
              <a:t>(Lk 24:32)</a:t>
            </a:r>
            <a:br>
              <a:rPr lang="en-US" sz="2800" dirty="0">
                <a:solidFill>
                  <a:schemeClr val="bg1"/>
                </a:solidFill>
              </a:rPr>
            </a:br>
            <a:r>
              <a:rPr lang="en-US" sz="2800" dirty="0">
                <a:solidFill>
                  <a:schemeClr val="bg1"/>
                </a:solidFill>
              </a:rPr>
              <a:t>It is the moment when you feel you can just sell everything to buy the Pearl of great price (cf. Mt 13:45-46)</a:t>
            </a:r>
            <a:br>
              <a:rPr lang="en-US" sz="2800" dirty="0">
                <a:solidFill>
                  <a:schemeClr val="bg1"/>
                </a:solidFill>
              </a:rPr>
            </a:br>
            <a:r>
              <a:rPr lang="en-US" sz="2800" dirty="0">
                <a:solidFill>
                  <a:schemeClr val="bg1"/>
                </a:solidFill>
              </a:rPr>
              <a:t>This is a </a:t>
            </a:r>
            <a:r>
              <a:rPr lang="en-US" sz="2800" dirty="0">
                <a:solidFill>
                  <a:srgbClr val="FF0000"/>
                </a:solidFill>
              </a:rPr>
              <a:t>deliberate act of the will</a:t>
            </a:r>
            <a:r>
              <a:rPr lang="en-US" sz="2800" dirty="0">
                <a:solidFill>
                  <a:schemeClr val="bg1"/>
                </a:solidFill>
              </a:rPr>
              <a:t>.</a:t>
            </a:r>
            <a:r>
              <a:rPr lang="en-US" sz="1400" dirty="0">
                <a:solidFill>
                  <a:schemeClr val="bg1"/>
                </a:solidFill>
              </a:rPr>
              <a:t/>
            </a:r>
            <a:br>
              <a:rPr lang="en-US" sz="1400" dirty="0">
                <a:solidFill>
                  <a:schemeClr val="bg1"/>
                </a:solidFill>
              </a:rPr>
            </a:br>
            <a:r>
              <a:rPr lang="en-US" sz="1400" dirty="0">
                <a:solidFill>
                  <a:schemeClr val="bg1"/>
                </a:solidFill>
              </a:rPr>
              <a:t>P.178</a:t>
            </a:r>
          </a:p>
        </p:txBody>
      </p:sp>
      <p:cxnSp>
        <p:nvCxnSpPr>
          <p:cNvPr id="14" name="Straight Connector 13">
            <a:extLst>
              <a:ext uri="{FF2B5EF4-FFF2-40B4-BE49-F238E27FC236}">
                <a16:creationId xmlns:a16="http://schemas.microsoft.com/office/drawing/2014/main" xmlns="" id="{C41BAEC7-F7B0-4224-8B18-8F74B7D87F0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1620439" y="3681408"/>
            <a:ext cx="895111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7DC745C8-85A1-40E7-82B0-4CAF8653B22F}"/>
              </a:ext>
            </a:extLst>
          </p:cNvPr>
          <p:cNvSpPr txBox="1"/>
          <p:nvPr/>
        </p:nvSpPr>
        <p:spPr>
          <a:xfrm>
            <a:off x="8360958" y="6657948"/>
            <a:ext cx="2307042" cy="200055"/>
          </a:xfrm>
          <a:prstGeom prst="rect">
            <a:avLst/>
          </a:prstGeom>
          <a:solidFill>
            <a:srgbClr val="000000"/>
          </a:solidFill>
        </p:spPr>
        <p:txBody>
          <a:bodyPr wrap="none" rtlCol="0">
            <a:spAutoFit/>
          </a:bodyPr>
          <a:lstStyle/>
          <a:p>
            <a:pPr algn="r" defTabSz="457200">
              <a:spcAft>
                <a:spcPts val="600"/>
              </a:spcAft>
            </a:pPr>
            <a:r>
              <a:rPr lang="en-GB" sz="700">
                <a:solidFill>
                  <a:srgbClr val="FFFFFF"/>
                </a:solidFill>
                <a:latin typeface="Calibri"/>
                <a:hlinkClick r:id="rId3" tooltip="https://www.flickr.com/photos/amboo213/2438930791">
                  <a:extLst>
                    <a:ext uri="{A12FA001-AC4F-418D-AE19-62706E023703}">
                      <ahyp:hlinkClr xmlns:ahyp="http://schemas.microsoft.com/office/drawing/2018/hyperlinkcolor" xmlns="" val="tx"/>
                    </a:ext>
                  </a:extLst>
                </a:hlinkClick>
              </a:rPr>
              <a:t>This Photo</a:t>
            </a:r>
            <a:r>
              <a:rPr lang="en-GB" sz="700">
                <a:solidFill>
                  <a:srgbClr val="FFFFFF"/>
                </a:solidFill>
                <a:latin typeface="Calibri"/>
              </a:rPr>
              <a:t> by Unknown Author is licensed under </a:t>
            </a:r>
            <a:r>
              <a:rPr lang="en-GB" sz="700">
                <a:solidFill>
                  <a:srgbClr val="FFFFFF"/>
                </a:solidFill>
                <a:latin typeface="Calibri"/>
                <a:hlinkClick r:id="rId4" tooltip="https://creativecommons.org/licenses/by-sa/3.0/">
                  <a:extLst>
                    <a:ext uri="{A12FA001-AC4F-418D-AE19-62706E023703}">
                      <ahyp:hlinkClr xmlns:ahyp="http://schemas.microsoft.com/office/drawing/2018/hyperlinkcolor" xmlns="" val="tx"/>
                    </a:ext>
                  </a:extLst>
                </a:hlinkClick>
              </a:rPr>
              <a:t>CC BY-SA</a:t>
            </a:r>
            <a:endParaRPr lang="en-GB" sz="700">
              <a:solidFill>
                <a:srgbClr val="FFFFFF"/>
              </a:solidFill>
              <a:latin typeface="Calibri"/>
            </a:endParaRPr>
          </a:p>
        </p:txBody>
      </p:sp>
    </p:spTree>
    <p:extLst>
      <p:ext uri="{BB962C8B-B14F-4D97-AF65-F5344CB8AC3E}">
        <p14:creationId xmlns:p14="http://schemas.microsoft.com/office/powerpoint/2010/main" val="3890045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22A397E7-BF60-45B2-84C7-B074B76C37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4" name="Picture 3" descr="A person throwing a frisbee at a beach&#10;&#10;Description automatically generated">
            <a:extLst>
              <a:ext uri="{FF2B5EF4-FFF2-40B4-BE49-F238E27FC236}">
                <a16:creationId xmlns:a16="http://schemas.microsoft.com/office/drawing/2014/main" xmlns="" id="{8BEBA935-454A-41C7-92B1-4440AC3CC917}"/>
              </a:ext>
            </a:extLst>
          </p:cNvPr>
          <p:cNvPicPr>
            <a:picLocks noChangeAspect="1"/>
          </p:cNvPicPr>
          <p:nvPr/>
        </p:nvPicPr>
        <p:blipFill rotWithShape="1">
          <a:blip r:embed="rId2">
            <a:alphaModFix/>
            <a:extLst>
              <a:ext uri="{837473B0-CC2E-450A-ABE3-18F120FF3D39}">
                <a1611:picAttrSrcUrl xmlns:a1611="http://schemas.microsoft.com/office/drawing/2016/11/main" xmlns="" r:id="rId3"/>
              </a:ext>
            </a:extLst>
          </a:blip>
          <a:srcRect l="4431" r="9085"/>
          <a:stretch/>
        </p:blipFill>
        <p:spPr>
          <a:xfrm>
            <a:off x="4736926" y="10"/>
            <a:ext cx="5931074" cy="6857992"/>
          </a:xfrm>
          <a:prstGeom prst="rect">
            <a:avLst/>
          </a:prstGeom>
        </p:spPr>
      </p:pic>
      <p:sp>
        <p:nvSpPr>
          <p:cNvPr id="12" name="Rectangle 11">
            <a:extLst>
              <a:ext uri="{FF2B5EF4-FFF2-40B4-BE49-F238E27FC236}">
                <a16:creationId xmlns:a16="http://schemas.microsoft.com/office/drawing/2014/main" xmlns="" id="{890DEF05-784E-4B61-89E4-04C4ECF4E5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0" y="0"/>
            <a:ext cx="9144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p:cNvSpPr>
            <a:spLocks noGrp="1"/>
          </p:cNvSpPr>
          <p:nvPr>
            <p:ph type="title"/>
          </p:nvPr>
        </p:nvSpPr>
        <p:spPr>
          <a:xfrm>
            <a:off x="1859561" y="436244"/>
            <a:ext cx="4340024" cy="6098780"/>
          </a:xfrm>
        </p:spPr>
        <p:txBody>
          <a:bodyPr vert="horz" lIns="91440" tIns="45720" rIns="91440" bIns="45720" rtlCol="0" anchor="b">
            <a:normAutofit/>
          </a:bodyPr>
          <a:lstStyle/>
          <a:p>
            <a:pPr algn="l" defTabSz="914400">
              <a:lnSpc>
                <a:spcPct val="90000"/>
              </a:lnSpc>
            </a:pPr>
            <a:r>
              <a:rPr lang="en-US" sz="3200" dirty="0">
                <a:solidFill>
                  <a:schemeClr val="bg1"/>
                </a:solidFill>
              </a:rPr>
              <a:t>Practical advice:</a:t>
            </a:r>
            <a:br>
              <a:rPr lang="en-US" sz="3200" dirty="0">
                <a:solidFill>
                  <a:schemeClr val="bg1"/>
                </a:solidFill>
              </a:rPr>
            </a:br>
            <a:r>
              <a:rPr lang="en-US" sz="3200" dirty="0">
                <a:solidFill>
                  <a:schemeClr val="bg1"/>
                </a:solidFill>
              </a:rPr>
              <a:t>a. ask the seeker, when you feel s/he is ready, if s/he is ready to make a commitment to follow Jesus with his/her whole heart, mind and soul and strength.</a:t>
            </a:r>
            <a:br>
              <a:rPr lang="en-US" sz="3200" dirty="0">
                <a:solidFill>
                  <a:schemeClr val="bg1"/>
                </a:solidFill>
              </a:rPr>
            </a:br>
            <a:r>
              <a:rPr lang="en-US" sz="3200" dirty="0">
                <a:solidFill>
                  <a:schemeClr val="bg1"/>
                </a:solidFill>
              </a:rPr>
              <a:t>You are acting here in the name of Christ, as if the bridegroom is asking the bride if she is willing to marry him.</a:t>
            </a:r>
            <a:r>
              <a:rPr lang="en-US" sz="1800" dirty="0">
                <a:solidFill>
                  <a:schemeClr val="bg1"/>
                </a:solidFill>
              </a:rPr>
              <a:t/>
            </a:r>
            <a:br>
              <a:rPr lang="en-US" sz="1800" dirty="0">
                <a:solidFill>
                  <a:schemeClr val="bg1"/>
                </a:solidFill>
              </a:rPr>
            </a:br>
            <a:r>
              <a:rPr lang="en-US" sz="1800" dirty="0">
                <a:solidFill>
                  <a:schemeClr val="bg1"/>
                </a:solidFill>
              </a:rPr>
              <a:t>P.179 </a:t>
            </a:r>
          </a:p>
        </p:txBody>
      </p:sp>
      <p:cxnSp>
        <p:nvCxnSpPr>
          <p:cNvPr id="14" name="Straight Connector 13">
            <a:extLst>
              <a:ext uri="{FF2B5EF4-FFF2-40B4-BE49-F238E27FC236}">
                <a16:creationId xmlns:a16="http://schemas.microsoft.com/office/drawing/2014/main" xmlns="" id="{C41BAEC7-F7B0-4224-8B18-8F74B7D87F0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1620439" y="3681408"/>
            <a:ext cx="895111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05EF0265-6C18-49E6-B0D5-414EC21D1CD4}"/>
              </a:ext>
            </a:extLst>
          </p:cNvPr>
          <p:cNvSpPr txBox="1"/>
          <p:nvPr/>
        </p:nvSpPr>
        <p:spPr>
          <a:xfrm>
            <a:off x="8348134" y="6657948"/>
            <a:ext cx="2319866" cy="200055"/>
          </a:xfrm>
          <a:prstGeom prst="rect">
            <a:avLst/>
          </a:prstGeom>
          <a:solidFill>
            <a:srgbClr val="000000"/>
          </a:solidFill>
        </p:spPr>
        <p:txBody>
          <a:bodyPr wrap="none" rtlCol="0">
            <a:spAutoFit/>
          </a:bodyPr>
          <a:lstStyle/>
          <a:p>
            <a:pPr algn="r" defTabSz="457200">
              <a:spcAft>
                <a:spcPts val="600"/>
              </a:spcAft>
            </a:pPr>
            <a:r>
              <a:rPr lang="en-GB" sz="700">
                <a:solidFill>
                  <a:srgbClr val="FFFFFF"/>
                </a:solidFill>
                <a:latin typeface="Calibri"/>
                <a:hlinkClick r:id="rId3" tooltip="https://www.ryansmithphotography.com/">
                  <a:extLst>
                    <a:ext uri="{A12FA001-AC4F-418D-AE19-62706E023703}">
                      <ahyp:hlinkClr xmlns:ahyp="http://schemas.microsoft.com/office/drawing/2018/hyperlinkcolor" xmlns="" val="tx"/>
                    </a:ext>
                  </a:extLst>
                </a:hlinkClick>
              </a:rPr>
              <a:t>This Photo</a:t>
            </a:r>
            <a:r>
              <a:rPr lang="en-GB" sz="700">
                <a:solidFill>
                  <a:srgbClr val="FFFFFF"/>
                </a:solidFill>
                <a:latin typeface="Calibri"/>
              </a:rPr>
              <a:t> by Unknown Author is licensed under </a:t>
            </a:r>
            <a:r>
              <a:rPr lang="en-GB" sz="700">
                <a:solidFill>
                  <a:srgbClr val="FFFFFF"/>
                </a:solidFill>
                <a:latin typeface="Calibri"/>
                <a:hlinkClick r:id="rId4" tooltip="https://creativecommons.org/licenses/by-nc/3.0/">
                  <a:extLst>
                    <a:ext uri="{A12FA001-AC4F-418D-AE19-62706E023703}">
                      <ahyp:hlinkClr xmlns:ahyp="http://schemas.microsoft.com/office/drawing/2018/hyperlinkcolor" xmlns="" val="tx"/>
                    </a:ext>
                  </a:extLst>
                </a:hlinkClick>
              </a:rPr>
              <a:t>CC BY-NC</a:t>
            </a:r>
            <a:endParaRPr lang="en-GB" sz="700">
              <a:solidFill>
                <a:srgbClr val="FFFFFF"/>
              </a:solidFill>
              <a:latin typeface="Calibri"/>
            </a:endParaRPr>
          </a:p>
        </p:txBody>
      </p:sp>
    </p:spTree>
    <p:extLst>
      <p:ext uri="{BB962C8B-B14F-4D97-AF65-F5344CB8AC3E}">
        <p14:creationId xmlns:p14="http://schemas.microsoft.com/office/powerpoint/2010/main" val="2651193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E30C85B-360F-47A7-B7D7-1425413A0B4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0159" r="4507"/>
          <a:stretch/>
        </p:blipFill>
        <p:spPr>
          <a:xfrm>
            <a:off x="1521716" y="10"/>
            <a:ext cx="9143999" cy="6857990"/>
          </a:xfrm>
          <a:prstGeom prst="rect">
            <a:avLst/>
          </a:prstGeom>
        </p:spPr>
      </p:pic>
      <p:sp>
        <p:nvSpPr>
          <p:cNvPr id="8" name="Rectangle 7">
            <a:extLst>
              <a:ext uri="{FF2B5EF4-FFF2-40B4-BE49-F238E27FC236}">
                <a16:creationId xmlns:a16="http://schemas.microsoft.com/office/drawing/2014/main" xmlns="" id="{007891EC-4501-44ED-A8C8-B11B6DB767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1"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p:cNvSpPr>
            <a:spLocks noGrp="1"/>
          </p:cNvSpPr>
          <p:nvPr>
            <p:ph type="title"/>
          </p:nvPr>
        </p:nvSpPr>
        <p:spPr>
          <a:xfrm>
            <a:off x="2321814" y="852769"/>
            <a:ext cx="7543800" cy="5152462"/>
          </a:xfrm>
          <a:effectLst>
            <a:outerShdw blurRad="50800" dist="38100" dir="2700000" algn="tl" rotWithShape="0">
              <a:prstClr val="black">
                <a:alpha val="40000"/>
              </a:prstClr>
            </a:outerShdw>
          </a:effectLst>
        </p:spPr>
        <p:txBody>
          <a:bodyPr vert="horz" lIns="91440" tIns="45720" rIns="91440" bIns="45720" rtlCol="0" anchor="b">
            <a:normAutofit/>
          </a:bodyPr>
          <a:lstStyle/>
          <a:p>
            <a:pPr defTabSz="914400">
              <a:lnSpc>
                <a:spcPct val="90000"/>
              </a:lnSpc>
            </a:pPr>
            <a:r>
              <a:rPr lang="en-US" sz="3600" dirty="0">
                <a:solidFill>
                  <a:srgbClr val="FFFFFF"/>
                </a:solidFill>
              </a:rPr>
              <a:t>What if the person says ‘NO’?</a:t>
            </a:r>
            <a:br>
              <a:rPr lang="en-US" sz="3600" dirty="0">
                <a:solidFill>
                  <a:srgbClr val="FFFFFF"/>
                </a:solidFill>
              </a:rPr>
            </a:br>
            <a:r>
              <a:rPr lang="en-US" sz="3600" dirty="0">
                <a:solidFill>
                  <a:srgbClr val="FFFFFF"/>
                </a:solidFill>
              </a:rPr>
              <a:t>Ask respectfully ‘Why not?’ In other words find out what are the blocks there? Then help the person address those blocks, or help him/her put aside those blocks. </a:t>
            </a:r>
            <a:br>
              <a:rPr lang="en-US" sz="3600" dirty="0">
                <a:solidFill>
                  <a:srgbClr val="FFFFFF"/>
                </a:solidFill>
              </a:rPr>
            </a:br>
            <a:r>
              <a:rPr lang="en-US" sz="3600" dirty="0">
                <a:solidFill>
                  <a:srgbClr val="FFFFFF"/>
                </a:solidFill>
              </a:rPr>
              <a:t/>
            </a:r>
            <a:br>
              <a:rPr lang="en-US" sz="3600" dirty="0">
                <a:solidFill>
                  <a:srgbClr val="FFFFFF"/>
                </a:solidFill>
              </a:rPr>
            </a:br>
            <a:r>
              <a:rPr lang="en-US" sz="3600" dirty="0">
                <a:solidFill>
                  <a:srgbClr val="FFFFFF"/>
                </a:solidFill>
              </a:rPr>
              <a:t>Some seekers may just want to review their journey up to this point.</a:t>
            </a:r>
            <a:r>
              <a:rPr lang="en-US" sz="2600" dirty="0">
                <a:solidFill>
                  <a:srgbClr val="FFFFFF"/>
                </a:solidFill>
              </a:rPr>
              <a:t/>
            </a:r>
            <a:br>
              <a:rPr lang="en-US" sz="2600" dirty="0">
                <a:solidFill>
                  <a:srgbClr val="FFFFFF"/>
                </a:solidFill>
              </a:rPr>
            </a:br>
            <a:r>
              <a:rPr lang="en-US" sz="2600" dirty="0">
                <a:solidFill>
                  <a:srgbClr val="FFFFFF"/>
                </a:solidFill>
              </a:rPr>
              <a:t>P.179</a:t>
            </a:r>
          </a:p>
        </p:txBody>
      </p:sp>
    </p:spTree>
    <p:extLst>
      <p:ext uri="{BB962C8B-B14F-4D97-AF65-F5344CB8AC3E}">
        <p14:creationId xmlns:p14="http://schemas.microsoft.com/office/powerpoint/2010/main" val="76211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22A397E7-BF60-45B2-84C7-B074B76C37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4" name="Picture 3" descr="A close up of a newspaper&#10;&#10;Description automatically generated">
            <a:extLst>
              <a:ext uri="{FF2B5EF4-FFF2-40B4-BE49-F238E27FC236}">
                <a16:creationId xmlns:a16="http://schemas.microsoft.com/office/drawing/2014/main" xmlns="" id="{D4FE92CE-CF59-4ACA-9D58-690E643146ED}"/>
              </a:ext>
            </a:extLst>
          </p:cNvPr>
          <p:cNvPicPr>
            <a:picLocks noChangeAspect="1"/>
          </p:cNvPicPr>
          <p:nvPr/>
        </p:nvPicPr>
        <p:blipFill rotWithShape="1">
          <a:blip r:embed="rId2">
            <a:alphaModFix/>
            <a:extLst>
              <a:ext uri="{837473B0-CC2E-450A-ABE3-18F120FF3D39}">
                <a1611:picAttrSrcUrl xmlns:a1611="http://schemas.microsoft.com/office/drawing/2016/11/main" xmlns="" r:id="rId3"/>
              </a:ext>
            </a:extLst>
          </a:blip>
          <a:srcRect l="28512" r="6625"/>
          <a:stretch/>
        </p:blipFill>
        <p:spPr>
          <a:xfrm>
            <a:off x="4736926" y="10"/>
            <a:ext cx="5931074" cy="6857992"/>
          </a:xfrm>
          <a:prstGeom prst="rect">
            <a:avLst/>
          </a:prstGeom>
        </p:spPr>
      </p:pic>
      <p:sp>
        <p:nvSpPr>
          <p:cNvPr id="12" name="Rectangle 11">
            <a:extLst>
              <a:ext uri="{FF2B5EF4-FFF2-40B4-BE49-F238E27FC236}">
                <a16:creationId xmlns:a16="http://schemas.microsoft.com/office/drawing/2014/main" xmlns="" id="{890DEF05-784E-4B61-89E4-04C4ECF4E5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0" y="0"/>
            <a:ext cx="9144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p:cNvSpPr>
            <a:spLocks noGrp="1"/>
          </p:cNvSpPr>
          <p:nvPr>
            <p:ph type="title"/>
          </p:nvPr>
        </p:nvSpPr>
        <p:spPr>
          <a:xfrm>
            <a:off x="1800838" y="662740"/>
            <a:ext cx="4398747" cy="5645770"/>
          </a:xfrm>
        </p:spPr>
        <p:txBody>
          <a:bodyPr vert="horz" lIns="91440" tIns="45720" rIns="91440" bIns="45720" rtlCol="0" anchor="b">
            <a:normAutofit fontScale="90000"/>
          </a:bodyPr>
          <a:lstStyle/>
          <a:p>
            <a:pPr algn="l" defTabSz="914400">
              <a:lnSpc>
                <a:spcPct val="90000"/>
              </a:lnSpc>
            </a:pPr>
            <a:r>
              <a:rPr lang="en-US" sz="3200" dirty="0">
                <a:solidFill>
                  <a:schemeClr val="bg1"/>
                </a:solidFill>
              </a:rPr>
              <a:t>Be prepared that spiritual warfare becomes very intense at the verge of intentional discipleship.</a:t>
            </a:r>
            <a:br>
              <a:rPr lang="en-US" sz="3200" dirty="0">
                <a:solidFill>
                  <a:schemeClr val="bg1"/>
                </a:solidFill>
              </a:rPr>
            </a:br>
            <a:r>
              <a:rPr lang="en-US" sz="3200" dirty="0">
                <a:solidFill>
                  <a:schemeClr val="bg1"/>
                </a:solidFill>
              </a:rPr>
              <a:t/>
            </a:r>
            <a:br>
              <a:rPr lang="en-US" sz="3200" dirty="0">
                <a:solidFill>
                  <a:schemeClr val="bg1"/>
                </a:solidFill>
              </a:rPr>
            </a:br>
            <a:r>
              <a:rPr lang="en-US" sz="3200" dirty="0">
                <a:solidFill>
                  <a:schemeClr val="bg1"/>
                </a:solidFill>
              </a:rPr>
              <a:t>Practical advice: pray for those on the verge of decision making </a:t>
            </a:r>
            <a:br>
              <a:rPr lang="en-US" sz="3200" dirty="0">
                <a:solidFill>
                  <a:schemeClr val="bg1"/>
                </a:solidFill>
              </a:rPr>
            </a:br>
            <a:r>
              <a:rPr lang="en-US" sz="3200" dirty="0">
                <a:solidFill>
                  <a:schemeClr val="bg1"/>
                </a:solidFill>
              </a:rPr>
              <a:t>(see story of Jenn which demonstrates opposition when someone comes to a decision point)</a:t>
            </a:r>
            <a:r>
              <a:rPr lang="en-US" sz="1400" dirty="0">
                <a:solidFill>
                  <a:schemeClr val="bg1"/>
                </a:solidFill>
              </a:rPr>
              <a:t/>
            </a:r>
            <a:br>
              <a:rPr lang="en-US" sz="1400" dirty="0">
                <a:solidFill>
                  <a:schemeClr val="bg1"/>
                </a:solidFill>
              </a:rPr>
            </a:br>
            <a:r>
              <a:rPr lang="en-US" sz="1400" dirty="0">
                <a:solidFill>
                  <a:schemeClr val="bg1"/>
                </a:solidFill>
              </a:rPr>
              <a:t>p.180</a:t>
            </a:r>
          </a:p>
        </p:txBody>
      </p:sp>
      <p:cxnSp>
        <p:nvCxnSpPr>
          <p:cNvPr id="14" name="Straight Connector 13">
            <a:extLst>
              <a:ext uri="{FF2B5EF4-FFF2-40B4-BE49-F238E27FC236}">
                <a16:creationId xmlns:a16="http://schemas.microsoft.com/office/drawing/2014/main" xmlns="" id="{C41BAEC7-F7B0-4224-8B18-8F74B7D87F0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1620439" y="3681408"/>
            <a:ext cx="895111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09EAC54C-65F3-4087-8332-2716759B6998}"/>
              </a:ext>
            </a:extLst>
          </p:cNvPr>
          <p:cNvSpPr txBox="1"/>
          <p:nvPr/>
        </p:nvSpPr>
        <p:spPr>
          <a:xfrm>
            <a:off x="8208672" y="6657948"/>
            <a:ext cx="2459328" cy="200055"/>
          </a:xfrm>
          <a:prstGeom prst="rect">
            <a:avLst/>
          </a:prstGeom>
          <a:solidFill>
            <a:srgbClr val="000000"/>
          </a:solidFill>
        </p:spPr>
        <p:txBody>
          <a:bodyPr wrap="none" rtlCol="0">
            <a:spAutoFit/>
          </a:bodyPr>
          <a:lstStyle/>
          <a:p>
            <a:pPr algn="r" defTabSz="457200">
              <a:spcAft>
                <a:spcPts val="600"/>
              </a:spcAft>
            </a:pPr>
            <a:r>
              <a:rPr lang="en-GB" sz="700">
                <a:solidFill>
                  <a:srgbClr val="FFFFFF"/>
                </a:solidFill>
                <a:latin typeface="Calibri"/>
                <a:hlinkClick r:id="rId3" tooltip="http://feetoftheshepherd.blogspot.com/2011/05/what-to-pray-for.html">
                  <a:extLst>
                    <a:ext uri="{A12FA001-AC4F-418D-AE19-62706E023703}">
                      <ahyp:hlinkClr xmlns:ahyp="http://schemas.microsoft.com/office/drawing/2018/hyperlinkcolor" xmlns="" val="tx"/>
                    </a:ext>
                  </a:extLst>
                </a:hlinkClick>
              </a:rPr>
              <a:t>This Photo</a:t>
            </a:r>
            <a:r>
              <a:rPr lang="en-GB" sz="700">
                <a:solidFill>
                  <a:srgbClr val="FFFFFF"/>
                </a:solidFill>
                <a:latin typeface="Calibri"/>
              </a:rPr>
              <a:t> by Unknown Author is licensed under </a:t>
            </a:r>
            <a:r>
              <a:rPr lang="en-GB" sz="700">
                <a:solidFill>
                  <a:srgbClr val="FFFFFF"/>
                </a:solidFill>
                <a:latin typeface="Calibri"/>
                <a:hlinkClick r:id="rId4" tooltip="https://creativecommons.org/licenses/by-nc-nd/3.0/">
                  <a:extLst>
                    <a:ext uri="{A12FA001-AC4F-418D-AE19-62706E023703}">
                      <ahyp:hlinkClr xmlns:ahyp="http://schemas.microsoft.com/office/drawing/2018/hyperlinkcolor" xmlns="" val="tx"/>
                    </a:ext>
                  </a:extLst>
                </a:hlinkClick>
              </a:rPr>
              <a:t>CC BY-NC-ND</a:t>
            </a:r>
            <a:endParaRPr lang="en-GB" sz="700">
              <a:solidFill>
                <a:srgbClr val="FFFFFF"/>
              </a:solidFill>
              <a:latin typeface="Calibri"/>
            </a:endParaRPr>
          </a:p>
        </p:txBody>
      </p:sp>
    </p:spTree>
    <p:extLst>
      <p:ext uri="{BB962C8B-B14F-4D97-AF65-F5344CB8AC3E}">
        <p14:creationId xmlns:p14="http://schemas.microsoft.com/office/powerpoint/2010/main" val="3310698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man, woman, standing, sitting&#10;&#10;Description automatically generated">
            <a:extLst>
              <a:ext uri="{FF2B5EF4-FFF2-40B4-BE49-F238E27FC236}">
                <a16:creationId xmlns:a16="http://schemas.microsoft.com/office/drawing/2014/main" xmlns="" id="{FD3E348E-733D-45AA-AF42-8926DB4777B3}"/>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r="33391" b="9089"/>
          <a:stretch/>
        </p:blipFill>
        <p:spPr>
          <a:xfrm>
            <a:off x="1524020" y="11"/>
            <a:ext cx="4413802" cy="3644589"/>
          </a:xfrm>
          <a:prstGeom prst="rect">
            <a:avLst/>
          </a:prstGeom>
        </p:spPr>
      </p:pic>
      <p:pic>
        <p:nvPicPr>
          <p:cNvPr id="7" name="Picture 6" descr="A picture containing red, table, sitting, food&#10;&#10;Description automatically generated">
            <a:extLst>
              <a:ext uri="{FF2B5EF4-FFF2-40B4-BE49-F238E27FC236}">
                <a16:creationId xmlns:a16="http://schemas.microsoft.com/office/drawing/2014/main" xmlns="" id="{41174527-7B74-4D4B-B6B9-949A4464E9CA}"/>
              </a:ext>
            </a:extLst>
          </p:cNvPr>
          <p:cNvPicPr>
            <a:picLocks noChangeAspect="1"/>
          </p:cNvPicPr>
          <p:nvPr/>
        </p:nvPicPr>
        <p:blipFill rotWithShape="1">
          <a:blip r:embed="rId4">
            <a:extLst>
              <a:ext uri="{837473B0-CC2E-450A-ABE3-18F120FF3D39}">
                <a1611:picAttrSrcUrl xmlns:a1611="http://schemas.microsoft.com/office/drawing/2016/11/main" xmlns="" r:id="rId5"/>
              </a:ext>
            </a:extLst>
          </a:blip>
          <a:srcRect l="12968" t="9091" r="-1" b="-1"/>
          <a:stretch/>
        </p:blipFill>
        <p:spPr>
          <a:xfrm>
            <a:off x="1524021" y="3644600"/>
            <a:ext cx="5493523" cy="3213401"/>
          </a:xfrm>
          <a:prstGeom prst="rect">
            <a:avLst/>
          </a:prstGeom>
        </p:spPr>
      </p:pic>
      <p:sp>
        <p:nvSpPr>
          <p:cNvPr id="16" name="Freeform: Shape 15">
            <a:extLst>
              <a:ext uri="{FF2B5EF4-FFF2-40B4-BE49-F238E27FC236}">
                <a16:creationId xmlns:a16="http://schemas.microsoft.com/office/drawing/2014/main" xmlns="" id="{5BF914C0-F03B-49FE-8EA0-2C9034C88D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flipV="1">
            <a:off x="3995410" y="-478"/>
            <a:ext cx="6672590" cy="6858478"/>
          </a:xfrm>
          <a:custGeom>
            <a:avLst/>
            <a:gdLst>
              <a:gd name="connsiteX0" fmla="*/ 1472231 w 8896786"/>
              <a:gd name="connsiteY0" fmla="*/ 6858478 h 6858478"/>
              <a:gd name="connsiteX1" fmla="*/ 8896786 w 8896786"/>
              <a:gd name="connsiteY1" fmla="*/ 6858478 h 6858478"/>
              <a:gd name="connsiteX2" fmla="*/ 5720411 w 8896786"/>
              <a:gd name="connsiteY2" fmla="*/ 0 h 6858478"/>
              <a:gd name="connsiteX3" fmla="*/ 5714834 w 8896786"/>
              <a:gd name="connsiteY3" fmla="*/ 0 h 6858478"/>
              <a:gd name="connsiteX4" fmla="*/ 4648606 w 8896786"/>
              <a:gd name="connsiteY4" fmla="*/ 0 h 6858478"/>
              <a:gd name="connsiteX5" fmla="*/ 0 w 8896786"/>
              <a:gd name="connsiteY5" fmla="*/ 0 h 6858478"/>
              <a:gd name="connsiteX6" fmla="*/ 0 w 8896786"/>
              <a:gd name="connsiteY6" fmla="*/ 6857915 h 6858478"/>
              <a:gd name="connsiteX7" fmla="*/ 1472491 w 8896786"/>
              <a:gd name="connsiteY7" fmla="*/ 6857915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6786" h="6858478">
                <a:moveTo>
                  <a:pt x="1472231" y="6858478"/>
                </a:moveTo>
                <a:lnTo>
                  <a:pt x="8896786" y="6858478"/>
                </a:lnTo>
                <a:lnTo>
                  <a:pt x="5720411" y="0"/>
                </a:lnTo>
                <a:lnTo>
                  <a:pt x="5714834" y="0"/>
                </a:lnTo>
                <a:lnTo>
                  <a:pt x="4648606" y="0"/>
                </a:lnTo>
                <a:lnTo>
                  <a:pt x="0" y="0"/>
                </a:lnTo>
                <a:lnTo>
                  <a:pt x="0" y="6857915"/>
                </a:lnTo>
                <a:lnTo>
                  <a:pt x="1472491" y="6857915"/>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sp>
        <p:nvSpPr>
          <p:cNvPr id="18" name="Freeform: Shape 17">
            <a:extLst>
              <a:ext uri="{FF2B5EF4-FFF2-40B4-BE49-F238E27FC236}">
                <a16:creationId xmlns:a16="http://schemas.microsoft.com/office/drawing/2014/main" xmlns="" id="{A6373DDF-5FED-4545-85BE-4BAC72C479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flipV="1">
            <a:off x="4595814" y="-479"/>
            <a:ext cx="6072187" cy="6858479"/>
          </a:xfrm>
          <a:custGeom>
            <a:avLst/>
            <a:gdLst>
              <a:gd name="connsiteX0" fmla="*/ 0 w 8096249"/>
              <a:gd name="connsiteY0" fmla="*/ 6858479 h 6858479"/>
              <a:gd name="connsiteX1" fmla="*/ 2130297 w 8096249"/>
              <a:gd name="connsiteY1" fmla="*/ 6858479 h 6858479"/>
              <a:gd name="connsiteX2" fmla="*/ 2130297 w 8096249"/>
              <a:gd name="connsiteY2" fmla="*/ 6858478 h 6858479"/>
              <a:gd name="connsiteX3" fmla="*/ 8096249 w 8096249"/>
              <a:gd name="connsiteY3" fmla="*/ 6858478 h 6858479"/>
              <a:gd name="connsiteX4" fmla="*/ 4919874 w 8096249"/>
              <a:gd name="connsiteY4" fmla="*/ 0 h 6858479"/>
              <a:gd name="connsiteX5" fmla="*/ 4914297 w 8096249"/>
              <a:gd name="connsiteY5" fmla="*/ 0 h 6858479"/>
              <a:gd name="connsiteX6" fmla="*/ 3848069 w 8096249"/>
              <a:gd name="connsiteY6" fmla="*/ 0 h 6858479"/>
              <a:gd name="connsiteX7" fmla="*/ 18197 w 8096249"/>
              <a:gd name="connsiteY7" fmla="*/ 0 h 6858479"/>
              <a:gd name="connsiteX8" fmla="*/ 18197 w 8096249"/>
              <a:gd name="connsiteY8" fmla="*/ 479 h 6858479"/>
              <a:gd name="connsiteX9" fmla="*/ 0 w 8096249"/>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49" h="6858479">
                <a:moveTo>
                  <a:pt x="0" y="6858479"/>
                </a:moveTo>
                <a:lnTo>
                  <a:pt x="2130297" y="6858479"/>
                </a:lnTo>
                <a:lnTo>
                  <a:pt x="2130297" y="6858478"/>
                </a:lnTo>
                <a:lnTo>
                  <a:pt x="8096249" y="6858478"/>
                </a:lnTo>
                <a:lnTo>
                  <a:pt x="4919874" y="0"/>
                </a:lnTo>
                <a:lnTo>
                  <a:pt x="4914297" y="0"/>
                </a:lnTo>
                <a:lnTo>
                  <a:pt x="3848069" y="0"/>
                </a:lnTo>
                <a:lnTo>
                  <a:pt x="18197" y="0"/>
                </a:lnTo>
                <a:lnTo>
                  <a:pt x="18197" y="479"/>
                </a:lnTo>
                <a:lnTo>
                  <a:pt x="0"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sp>
        <p:nvSpPr>
          <p:cNvPr id="2" name="Title 1"/>
          <p:cNvSpPr>
            <a:spLocks noGrp="1"/>
          </p:cNvSpPr>
          <p:nvPr>
            <p:ph type="title"/>
          </p:nvPr>
        </p:nvSpPr>
        <p:spPr>
          <a:xfrm>
            <a:off x="6331078" y="394283"/>
            <a:ext cx="4102031" cy="6233020"/>
          </a:xfrm>
        </p:spPr>
        <p:txBody>
          <a:bodyPr vert="horz" lIns="91440" tIns="45720" rIns="91440" bIns="45720" rtlCol="0" anchor="b">
            <a:normAutofit fontScale="90000"/>
          </a:bodyPr>
          <a:lstStyle/>
          <a:p>
            <a:pPr algn="l" defTabSz="914400">
              <a:lnSpc>
                <a:spcPct val="90000"/>
              </a:lnSpc>
            </a:pPr>
            <a:r>
              <a:rPr lang="en-US" sz="1200" dirty="0"/>
              <a:t> </a:t>
            </a:r>
            <a:r>
              <a:rPr lang="en-US" sz="3200" dirty="0"/>
              <a:t>SEEKERS SEEK </a:t>
            </a:r>
            <a:r>
              <a:rPr lang="en-US" sz="3200" dirty="0">
                <a:solidFill>
                  <a:srgbClr val="FF0000"/>
                </a:solidFill>
              </a:rPr>
              <a:t>JESUS</a:t>
            </a:r>
            <a:r>
              <a:rPr lang="en-US" sz="3200" dirty="0"/>
              <a:t/>
            </a:r>
            <a:br>
              <a:rPr lang="en-US" sz="3200" dirty="0"/>
            </a:br>
            <a:r>
              <a:rPr lang="en-US" sz="3200" dirty="0"/>
              <a:t> and not just God in a general sense or as the “divine,” an impersonal ‘force, or a </a:t>
            </a:r>
            <a:br>
              <a:rPr lang="en-US" sz="3200" dirty="0"/>
            </a:br>
            <a:r>
              <a:rPr lang="en-US" sz="3200" dirty="0"/>
              <a:t>‘Higher Power’</a:t>
            </a:r>
            <a:br>
              <a:rPr lang="en-US" sz="3200" dirty="0"/>
            </a:br>
            <a:r>
              <a:rPr lang="en-US" sz="3200" dirty="0"/>
              <a:t>Seeking is </a:t>
            </a:r>
            <a:r>
              <a:rPr lang="en-US" sz="3200" dirty="0" err="1"/>
              <a:t>centred</a:t>
            </a:r>
            <a:r>
              <a:rPr lang="en-US" sz="3200" dirty="0"/>
              <a:t> on the possibility of </a:t>
            </a:r>
            <a:r>
              <a:rPr lang="en-US" sz="3200" i="1" dirty="0"/>
              <a:t>committing</a:t>
            </a:r>
            <a:r>
              <a:rPr lang="en-US" sz="3200" dirty="0"/>
              <a:t> oneself to Jesus as a disciple, to drop our nets (things that we do normally) and follow him into the unknown, out of faith and trust.</a:t>
            </a:r>
            <a:br>
              <a:rPr lang="en-US" sz="3200" dirty="0"/>
            </a:br>
            <a:r>
              <a:rPr lang="en-US" sz="3200" dirty="0"/>
              <a:t>(cf. </a:t>
            </a:r>
            <a:r>
              <a:rPr lang="en-US" sz="3200" dirty="0">
                <a:hlinkClick r:id="rId6">
                  <a:extLst>
                    <a:ext uri="{A12FA001-AC4F-418D-AE19-62706E023703}">
                      <ahyp:hlinkClr xmlns:ahyp="http://schemas.microsoft.com/office/drawing/2018/hyperlinkcolor" xmlns="" val="tx"/>
                    </a:ext>
                  </a:extLst>
                </a:hlinkClick>
              </a:rPr>
              <a:t>Luke 14: 25-28).</a:t>
            </a:r>
            <a:endParaRPr lang="en-US" sz="3200" dirty="0"/>
          </a:p>
        </p:txBody>
      </p:sp>
    </p:spTree>
    <p:extLst>
      <p:ext uri="{BB962C8B-B14F-4D97-AF65-F5344CB8AC3E}">
        <p14:creationId xmlns:p14="http://schemas.microsoft.com/office/powerpoint/2010/main" val="1323873997"/>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FB5B0058-AF13-4859-B429-4EDDE2A26F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2" name="Title 1"/>
          <p:cNvSpPr>
            <a:spLocks noGrp="1"/>
          </p:cNvSpPr>
          <p:nvPr>
            <p:ph type="title"/>
          </p:nvPr>
        </p:nvSpPr>
        <p:spPr>
          <a:xfrm>
            <a:off x="2205341" y="1360481"/>
            <a:ext cx="3454005" cy="4067196"/>
          </a:xfrm>
        </p:spPr>
        <p:txBody>
          <a:bodyPr vert="horz" lIns="91440" tIns="45720" rIns="91440" bIns="45720" rtlCol="0" anchor="b">
            <a:normAutofit/>
          </a:bodyPr>
          <a:lstStyle/>
          <a:p>
            <a:pPr algn="l" defTabSz="914400">
              <a:lnSpc>
                <a:spcPct val="90000"/>
              </a:lnSpc>
            </a:pPr>
            <a:r>
              <a:rPr lang="en-US" sz="1800">
                <a:solidFill>
                  <a:schemeClr val="bg1"/>
                </a:solidFill>
              </a:rPr>
              <a:t> </a:t>
            </a:r>
            <a:r>
              <a:rPr lang="en-US" sz="2400">
                <a:solidFill>
                  <a:schemeClr val="bg1"/>
                </a:solidFill>
              </a:rPr>
              <a:t>Following Christ makes </a:t>
            </a:r>
            <a:r>
              <a:rPr lang="en-US" sz="2400">
                <a:solidFill>
                  <a:srgbClr val="FF0000"/>
                </a:solidFill>
              </a:rPr>
              <a:t>demands</a:t>
            </a:r>
            <a:r>
              <a:rPr lang="en-US" sz="2400">
                <a:solidFill>
                  <a:schemeClr val="bg1"/>
                </a:solidFill>
              </a:rPr>
              <a:t> on our lives; on our priorities, time, money, relationships, and every other aspect of life.</a:t>
            </a:r>
            <a:br>
              <a:rPr lang="en-US" sz="2400">
                <a:solidFill>
                  <a:schemeClr val="bg1"/>
                </a:solidFill>
              </a:rPr>
            </a:br>
            <a:r>
              <a:rPr lang="en-US" sz="2400">
                <a:solidFill>
                  <a:schemeClr val="bg1"/>
                </a:solidFill>
              </a:rPr>
              <a:t/>
            </a:r>
            <a:br>
              <a:rPr lang="en-US" sz="2400">
                <a:solidFill>
                  <a:schemeClr val="bg1"/>
                </a:solidFill>
              </a:rPr>
            </a:br>
            <a:r>
              <a:rPr lang="en-US" sz="2400">
                <a:solidFill>
                  <a:schemeClr val="bg1"/>
                </a:solidFill>
              </a:rPr>
              <a:t>In practice: for people on the 4</a:t>
            </a:r>
            <a:r>
              <a:rPr lang="en-US" sz="2400" baseline="30000">
                <a:solidFill>
                  <a:schemeClr val="bg1"/>
                </a:solidFill>
              </a:rPr>
              <a:t>th</a:t>
            </a:r>
            <a:r>
              <a:rPr lang="en-US" sz="2400">
                <a:solidFill>
                  <a:schemeClr val="bg1"/>
                </a:solidFill>
              </a:rPr>
              <a:t>  threshold RCIA is the ideal time, because they ask the questions that Catechesis can answer. </a:t>
            </a:r>
            <a:r>
              <a:rPr lang="en-US" sz="1800">
                <a:solidFill>
                  <a:schemeClr val="bg1"/>
                </a:solidFill>
              </a:rPr>
              <a:t>P. 173</a:t>
            </a:r>
            <a:endParaRPr lang="en-US" sz="1800" dirty="0">
              <a:solidFill>
                <a:schemeClr val="bg1"/>
              </a:solidFill>
            </a:endParaRPr>
          </a:p>
        </p:txBody>
      </p:sp>
      <p:pic>
        <p:nvPicPr>
          <p:cNvPr id="4" name="Picture 3" descr="A group of people in a room&#10;&#10;Description automatically generated">
            <a:extLst>
              <a:ext uri="{FF2B5EF4-FFF2-40B4-BE49-F238E27FC236}">
                <a16:creationId xmlns:a16="http://schemas.microsoft.com/office/drawing/2014/main" xmlns="" id="{64B6593F-6E7C-469A-98DD-401265839F52}"/>
              </a:ext>
            </a:extLst>
          </p:cNvPr>
          <p:cNvPicPr>
            <a:picLocks noChangeAspect="1"/>
          </p:cNvPicPr>
          <p:nvPr/>
        </p:nvPicPr>
        <p:blipFill rotWithShape="1">
          <a:blip r:embed="rId2">
            <a:alphaModFix/>
          </a:blip>
          <a:srcRect l="27485" r="12916" b="1"/>
          <a:stretch/>
        </p:blipFill>
        <p:spPr>
          <a:xfrm>
            <a:off x="5874551" y="1057275"/>
            <a:ext cx="4438051" cy="4743450"/>
          </a:xfrm>
          <a:prstGeom prst="rect">
            <a:avLst/>
          </a:prstGeom>
        </p:spPr>
      </p:pic>
      <p:sp>
        <p:nvSpPr>
          <p:cNvPr id="11" name="Rectangle 10">
            <a:extLst>
              <a:ext uri="{FF2B5EF4-FFF2-40B4-BE49-F238E27FC236}">
                <a16:creationId xmlns:a16="http://schemas.microsoft.com/office/drawing/2014/main" xmlns="" id="{D84C2E9E-0B5D-4B5F-9A1F-70EBDCE390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975846" y="1197770"/>
            <a:ext cx="8240309"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Tree>
    <p:extLst>
      <p:ext uri="{BB962C8B-B14F-4D97-AF65-F5344CB8AC3E}">
        <p14:creationId xmlns:p14="http://schemas.microsoft.com/office/powerpoint/2010/main" val="3099900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4" name="Picture 3">
            <a:extLst>
              <a:ext uri="{FF2B5EF4-FFF2-40B4-BE49-F238E27FC236}">
                <a16:creationId xmlns:a16="http://schemas.microsoft.com/office/drawing/2014/main" xmlns="" id="{DE3B2593-D351-4895-975F-9355126AC556}"/>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l="15538" r="31137"/>
          <a:stretch/>
        </p:blipFill>
        <p:spPr>
          <a:xfrm>
            <a:off x="4166616" y="10"/>
            <a:ext cx="6501384" cy="6857990"/>
          </a:xfrm>
          <a:prstGeom prst="rect">
            <a:avLst/>
          </a:prstGeom>
        </p:spPr>
      </p:pic>
      <p:sp>
        <p:nvSpPr>
          <p:cNvPr id="12" name="Rectangle 11">
            <a:extLst>
              <a:ext uri="{FF2B5EF4-FFF2-40B4-BE49-F238E27FC236}">
                <a16:creationId xmlns:a16="http://schemas.microsoft.com/office/drawing/2014/main" xmlns=""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2" name="Title 1"/>
          <p:cNvSpPr>
            <a:spLocks noGrp="1"/>
          </p:cNvSpPr>
          <p:nvPr>
            <p:ph type="title"/>
          </p:nvPr>
        </p:nvSpPr>
        <p:spPr>
          <a:xfrm>
            <a:off x="1882485" y="486561"/>
            <a:ext cx="3017520" cy="5956184"/>
          </a:xfrm>
        </p:spPr>
        <p:txBody>
          <a:bodyPr vert="horz" lIns="91440" tIns="45720" rIns="91440" bIns="45720" rtlCol="0" anchor="b">
            <a:normAutofit/>
          </a:bodyPr>
          <a:lstStyle/>
          <a:p>
            <a:pPr algn="l" defTabSz="914400">
              <a:lnSpc>
                <a:spcPct val="90000"/>
              </a:lnSpc>
            </a:pPr>
            <a:r>
              <a:rPr lang="en-US" sz="2400" dirty="0"/>
              <a:t>As seekers progress from threshold to threshold their openness to Jesus should increase. </a:t>
            </a:r>
            <a:br>
              <a:rPr lang="en-US" sz="2400" dirty="0"/>
            </a:br>
            <a:r>
              <a:rPr lang="en-US" sz="2400" dirty="0"/>
              <a:t/>
            </a:r>
            <a:br>
              <a:rPr lang="en-US" sz="2400" dirty="0"/>
            </a:br>
            <a:r>
              <a:rPr lang="en-US" sz="2400" dirty="0"/>
              <a:t>Practical advice: sometimes we need to challenge a person to move from OPENNESS (3</a:t>
            </a:r>
            <a:r>
              <a:rPr lang="en-US" sz="2400" baseline="30000" dirty="0"/>
              <a:t>rd</a:t>
            </a:r>
            <a:r>
              <a:rPr lang="en-US" sz="2400" dirty="0"/>
              <a:t> </a:t>
            </a:r>
            <a:r>
              <a:rPr lang="en-US" sz="2400" dirty="0" err="1"/>
              <a:t>thr</a:t>
            </a:r>
            <a:r>
              <a:rPr lang="en-US" sz="2400" dirty="0"/>
              <a:t>.) to seeking,</a:t>
            </a:r>
            <a:br>
              <a:rPr lang="en-US" sz="2400" dirty="0"/>
            </a:br>
            <a:r>
              <a:rPr lang="en-US" sz="2400" dirty="0"/>
              <a:t>a. by reminding them of </a:t>
            </a:r>
            <a:r>
              <a:rPr lang="en-US" sz="2400" dirty="0">
                <a:hlinkClick r:id="rId4"/>
              </a:rPr>
              <a:t>Jn 7: 16-17</a:t>
            </a:r>
            <a:r>
              <a:rPr lang="en-US" sz="2400" dirty="0"/>
              <a:t/>
            </a:r>
            <a:br>
              <a:rPr lang="en-US" sz="2400" dirty="0"/>
            </a:br>
            <a:r>
              <a:rPr lang="en-US" sz="2400" dirty="0"/>
              <a:t>b. by inviting them to spiritual and corporal works of mercy (cf. </a:t>
            </a:r>
            <a:r>
              <a:rPr lang="en-US" sz="2400" dirty="0">
                <a:hlinkClick r:id="rId5"/>
              </a:rPr>
              <a:t>Mt. 25: 31-46</a:t>
            </a:r>
            <a:r>
              <a:rPr lang="en-US" sz="2400" dirty="0"/>
              <a:t>) </a:t>
            </a:r>
            <a:r>
              <a:rPr lang="en-US" sz="1400" dirty="0"/>
              <a:t>p. 174</a:t>
            </a:r>
          </a:p>
        </p:txBody>
      </p:sp>
      <p:sp>
        <p:nvSpPr>
          <p:cNvPr id="14" name="Rectangle 13">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2075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84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748353323"/>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4" name="Picture 3">
            <a:extLst>
              <a:ext uri="{FF2B5EF4-FFF2-40B4-BE49-F238E27FC236}">
                <a16:creationId xmlns:a16="http://schemas.microsoft.com/office/drawing/2014/main" xmlns="" id="{9E459CE8-8673-475E-A21B-DD905243ADD7}"/>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l="15538" r="31137"/>
          <a:stretch/>
        </p:blipFill>
        <p:spPr>
          <a:xfrm>
            <a:off x="4166616" y="10"/>
            <a:ext cx="6501384" cy="6857990"/>
          </a:xfrm>
          <a:prstGeom prst="rect">
            <a:avLst/>
          </a:prstGeom>
        </p:spPr>
      </p:pic>
      <p:sp>
        <p:nvSpPr>
          <p:cNvPr id="12" name="Rectangle 11">
            <a:extLst>
              <a:ext uri="{FF2B5EF4-FFF2-40B4-BE49-F238E27FC236}">
                <a16:creationId xmlns:a16="http://schemas.microsoft.com/office/drawing/2014/main" xmlns=""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2" name="Title 1"/>
          <p:cNvSpPr>
            <a:spLocks noGrp="1"/>
          </p:cNvSpPr>
          <p:nvPr>
            <p:ph type="title"/>
          </p:nvPr>
        </p:nvSpPr>
        <p:spPr>
          <a:xfrm>
            <a:off x="1882485" y="276837"/>
            <a:ext cx="3139724" cy="6191075"/>
          </a:xfrm>
        </p:spPr>
        <p:txBody>
          <a:bodyPr vert="horz" lIns="91440" tIns="45720" rIns="91440" bIns="45720" rtlCol="0" anchor="b">
            <a:normAutofit/>
          </a:bodyPr>
          <a:lstStyle/>
          <a:p>
            <a:pPr algn="l" defTabSz="914400">
              <a:lnSpc>
                <a:spcPct val="90000"/>
              </a:lnSpc>
            </a:pPr>
            <a:r>
              <a:rPr lang="en-US" sz="2400" dirty="0"/>
              <a:t>c. help seekers to explore the vast diversity of </a:t>
            </a:r>
            <a:r>
              <a:rPr lang="en-US" sz="2400" dirty="0">
                <a:solidFill>
                  <a:srgbClr val="FF0000"/>
                </a:solidFill>
              </a:rPr>
              <a:t>prayers</a:t>
            </a:r>
            <a:r>
              <a:rPr lang="en-US" sz="2400" dirty="0"/>
              <a:t> of the Catholic Church (notice which prayers the person likes, ENCOURAGE the practice of those prayers, and do not push the prayers that you like), and also encourage them to attend communal prayer (Mass, Adoration, etc.) and go together to these </a:t>
            </a:r>
            <a:r>
              <a:rPr lang="en-US" sz="1700" dirty="0"/>
              <a:t/>
            </a:r>
            <a:br>
              <a:rPr lang="en-US" sz="1700" dirty="0"/>
            </a:br>
            <a:r>
              <a:rPr lang="en-US" sz="1700" dirty="0"/>
              <a:t>p.175</a:t>
            </a:r>
          </a:p>
        </p:txBody>
      </p:sp>
      <p:sp>
        <p:nvSpPr>
          <p:cNvPr id="14" name="Rectangle 13">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2075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84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2472582133"/>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E20EB187-900F-4AF5-813B-101456D9FD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6" name="Picture 5" descr="A group of people looking at a computer&#10;&#10;Description automatically generated">
            <a:extLst>
              <a:ext uri="{FF2B5EF4-FFF2-40B4-BE49-F238E27FC236}">
                <a16:creationId xmlns:a16="http://schemas.microsoft.com/office/drawing/2014/main" xmlns="" id="{17CA7325-093B-4311-B7A2-075155126818}"/>
              </a:ext>
            </a:extLst>
          </p:cNvPr>
          <p:cNvPicPr>
            <a:picLocks noChangeAspect="1"/>
          </p:cNvPicPr>
          <p:nvPr/>
        </p:nvPicPr>
        <p:blipFill rotWithShape="1">
          <a:blip r:embed="rId2">
            <a:alphaModFix amt="50000"/>
            <a:extLst>
              <a:ext uri="{837473B0-CC2E-450A-ABE3-18F120FF3D39}">
                <a1611:picAttrSrcUrl xmlns:a1611="http://schemas.microsoft.com/office/drawing/2016/11/main" xmlns="" r:id="rId3"/>
              </a:ext>
            </a:extLst>
          </a:blip>
          <a:srcRect l="11333"/>
          <a:stretch/>
        </p:blipFill>
        <p:spPr>
          <a:xfrm>
            <a:off x="1524020" y="2"/>
            <a:ext cx="9143980" cy="6857999"/>
          </a:xfrm>
          <a:prstGeom prst="rect">
            <a:avLst/>
          </a:prstGeom>
        </p:spPr>
      </p:pic>
      <p:sp>
        <p:nvSpPr>
          <p:cNvPr id="2" name="Title 1"/>
          <p:cNvSpPr>
            <a:spLocks noGrp="1"/>
          </p:cNvSpPr>
          <p:nvPr>
            <p:ph type="title"/>
          </p:nvPr>
        </p:nvSpPr>
        <p:spPr>
          <a:xfrm>
            <a:off x="4814548" y="528506"/>
            <a:ext cx="5668887" cy="6129439"/>
          </a:xfrm>
        </p:spPr>
        <p:txBody>
          <a:bodyPr vert="horz" lIns="91440" tIns="45720" rIns="91440" bIns="45720" rtlCol="0" anchor="ctr">
            <a:normAutofit fontScale="90000"/>
          </a:bodyPr>
          <a:lstStyle/>
          <a:p>
            <a:pPr algn="l" defTabSz="914400">
              <a:lnSpc>
                <a:spcPct val="90000"/>
              </a:lnSpc>
            </a:pPr>
            <a:r>
              <a:rPr lang="en-US" sz="3200" dirty="0">
                <a:solidFill>
                  <a:srgbClr val="FFFFFF"/>
                </a:solidFill>
              </a:rPr>
              <a:t>d. introduce them to other committed ‘disciples’ (it can be encouraging to hear their stories)</a:t>
            </a:r>
            <a:br>
              <a:rPr lang="en-US" sz="3200" dirty="0">
                <a:solidFill>
                  <a:srgbClr val="FFFFFF"/>
                </a:solidFill>
              </a:rPr>
            </a:br>
            <a:r>
              <a:rPr lang="en-US" sz="3200" dirty="0">
                <a:solidFill>
                  <a:srgbClr val="FFFFFF"/>
                </a:solidFill>
              </a:rPr>
              <a:t/>
            </a:r>
            <a:br>
              <a:rPr lang="en-US" sz="3200" dirty="0">
                <a:solidFill>
                  <a:srgbClr val="FFFFFF"/>
                </a:solidFill>
              </a:rPr>
            </a:br>
            <a:r>
              <a:rPr lang="en-US" sz="3200" dirty="0">
                <a:solidFill>
                  <a:srgbClr val="FFFFFF"/>
                </a:solidFill>
              </a:rPr>
              <a:t>e. most of all be an example of a committed ‘disciple’ of Jesus and share your own experiences that might help the seeker</a:t>
            </a:r>
            <a:br>
              <a:rPr lang="en-US" sz="3200" dirty="0">
                <a:solidFill>
                  <a:srgbClr val="FFFFFF"/>
                </a:solidFill>
              </a:rPr>
            </a:br>
            <a:r>
              <a:rPr lang="en-US" sz="3200" dirty="0">
                <a:solidFill>
                  <a:srgbClr val="FFFFFF"/>
                </a:solidFill>
              </a:rPr>
              <a:t/>
            </a:r>
            <a:br>
              <a:rPr lang="en-US" sz="3200" dirty="0">
                <a:solidFill>
                  <a:srgbClr val="FFFFFF"/>
                </a:solidFill>
              </a:rPr>
            </a:br>
            <a:r>
              <a:rPr lang="en-US" sz="3200" dirty="0">
                <a:solidFill>
                  <a:srgbClr val="FFFFFF"/>
                </a:solidFill>
              </a:rPr>
              <a:t>f. pray together, and share how the sacraments, Mass, etc. nourished your relationship with Jesus. </a:t>
            </a:r>
            <a:r>
              <a:rPr lang="en-US" sz="2300" dirty="0">
                <a:solidFill>
                  <a:srgbClr val="FFFFFF"/>
                </a:solidFill>
              </a:rPr>
              <a:t>P. 175-</a:t>
            </a:r>
          </a:p>
        </p:txBody>
      </p:sp>
      <p:cxnSp>
        <p:nvCxnSpPr>
          <p:cNvPr id="14" name="Straight Connector 13">
            <a:extLst>
              <a:ext uri="{FF2B5EF4-FFF2-40B4-BE49-F238E27FC236}">
                <a16:creationId xmlns:a16="http://schemas.microsoft.com/office/drawing/2014/main" xmlns="" id="{624D17C8-E9C2-48A4-AA36-D7048A6CCC4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565918" y="2286000"/>
            <a:ext cx="0" cy="22860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4161194"/>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22A397E7-BF60-45B2-84C7-B074B76C37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4" name="Picture 3" descr="A picture containing person, outdoor, man, holding&#10;&#10;Description automatically generated">
            <a:extLst>
              <a:ext uri="{FF2B5EF4-FFF2-40B4-BE49-F238E27FC236}">
                <a16:creationId xmlns:a16="http://schemas.microsoft.com/office/drawing/2014/main" xmlns="" id="{1C421595-162A-4488-9653-B686FD3961EB}"/>
              </a:ext>
            </a:extLst>
          </p:cNvPr>
          <p:cNvPicPr>
            <a:picLocks noChangeAspect="1"/>
          </p:cNvPicPr>
          <p:nvPr/>
        </p:nvPicPr>
        <p:blipFill rotWithShape="1">
          <a:blip r:embed="rId2">
            <a:alphaModFix/>
            <a:extLst>
              <a:ext uri="{837473B0-CC2E-450A-ABE3-18F120FF3D39}">
                <a1611:picAttrSrcUrl xmlns:a1611="http://schemas.microsoft.com/office/drawing/2016/11/main" xmlns="" r:id="rId3"/>
              </a:ext>
            </a:extLst>
          </a:blip>
          <a:srcRect l="25330" r="25589" b="-1"/>
          <a:stretch/>
        </p:blipFill>
        <p:spPr>
          <a:xfrm>
            <a:off x="4736926" y="10"/>
            <a:ext cx="5931074" cy="6857992"/>
          </a:xfrm>
          <a:prstGeom prst="rect">
            <a:avLst/>
          </a:prstGeom>
        </p:spPr>
      </p:pic>
      <p:sp>
        <p:nvSpPr>
          <p:cNvPr id="11" name="Rectangle 10">
            <a:extLst>
              <a:ext uri="{FF2B5EF4-FFF2-40B4-BE49-F238E27FC236}">
                <a16:creationId xmlns:a16="http://schemas.microsoft.com/office/drawing/2014/main" xmlns="" id="{890DEF05-784E-4B61-89E4-04C4ECF4E5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0" y="0"/>
            <a:ext cx="9144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p:cNvSpPr>
            <a:spLocks noGrp="1"/>
          </p:cNvSpPr>
          <p:nvPr>
            <p:ph type="title"/>
          </p:nvPr>
        </p:nvSpPr>
        <p:spPr>
          <a:xfrm>
            <a:off x="1966909" y="595619"/>
            <a:ext cx="4129087" cy="5294800"/>
          </a:xfrm>
        </p:spPr>
        <p:txBody>
          <a:bodyPr vert="horz" lIns="91440" tIns="45720" rIns="91440" bIns="45720" rtlCol="0" anchor="b">
            <a:normAutofit fontScale="90000"/>
          </a:bodyPr>
          <a:lstStyle/>
          <a:p>
            <a:pPr algn="l" defTabSz="914400">
              <a:lnSpc>
                <a:spcPct val="90000"/>
              </a:lnSpc>
            </a:pPr>
            <a:r>
              <a:rPr lang="en-US" sz="3200" dirty="0">
                <a:solidFill>
                  <a:schemeClr val="bg1"/>
                </a:solidFill>
              </a:rPr>
              <a:t>The Fear of the loss of so called ‘freedom’</a:t>
            </a:r>
            <a:br>
              <a:rPr lang="en-US" sz="3200" dirty="0">
                <a:solidFill>
                  <a:schemeClr val="bg1"/>
                </a:solidFill>
              </a:rPr>
            </a:br>
            <a:r>
              <a:rPr lang="en-US" sz="3200" dirty="0">
                <a:solidFill>
                  <a:schemeClr val="bg1"/>
                </a:solidFill>
              </a:rPr>
              <a:t>Today people only learn from contemporary culture and society what is morally absolutely wrong (do not kill, do not steal, etc.). However they do not feel guilt as much as they feel shame for not achieving what they are called to accomplish. </a:t>
            </a:r>
            <a:r>
              <a:rPr lang="en-US" sz="1800" dirty="0">
                <a:solidFill>
                  <a:schemeClr val="bg1"/>
                </a:solidFill>
              </a:rPr>
              <a:t/>
            </a:r>
            <a:br>
              <a:rPr lang="en-US" sz="1800" dirty="0">
                <a:solidFill>
                  <a:schemeClr val="bg1"/>
                </a:solidFill>
              </a:rPr>
            </a:br>
            <a:r>
              <a:rPr lang="en-US" sz="1800" dirty="0">
                <a:solidFill>
                  <a:schemeClr val="bg1"/>
                </a:solidFill>
              </a:rPr>
              <a:t>P.176</a:t>
            </a:r>
          </a:p>
        </p:txBody>
      </p:sp>
      <p:cxnSp>
        <p:nvCxnSpPr>
          <p:cNvPr id="13" name="Straight Connector 12">
            <a:extLst>
              <a:ext uri="{FF2B5EF4-FFF2-40B4-BE49-F238E27FC236}">
                <a16:creationId xmlns:a16="http://schemas.microsoft.com/office/drawing/2014/main" xmlns="" id="{C41BAEC7-F7B0-4224-8B18-8F74B7D87F0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1620439" y="3681408"/>
            <a:ext cx="895111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9082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22A397E7-BF60-45B2-84C7-B074B76C37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4" name="Picture 3" descr="A picture containing chain, table&#10;&#10;Description automatically generated">
            <a:extLst>
              <a:ext uri="{FF2B5EF4-FFF2-40B4-BE49-F238E27FC236}">
                <a16:creationId xmlns:a16="http://schemas.microsoft.com/office/drawing/2014/main" xmlns="" id="{A67DFBC5-FDC1-40BB-ACE9-49C8DEC8DA20}"/>
              </a:ext>
            </a:extLst>
          </p:cNvPr>
          <p:cNvPicPr>
            <a:picLocks noChangeAspect="1"/>
          </p:cNvPicPr>
          <p:nvPr/>
        </p:nvPicPr>
        <p:blipFill rotWithShape="1">
          <a:blip r:embed="rId2">
            <a:alphaModFix/>
            <a:extLst>
              <a:ext uri="{837473B0-CC2E-450A-ABE3-18F120FF3D39}">
                <a1611:picAttrSrcUrl xmlns:a1611="http://schemas.microsoft.com/office/drawing/2016/11/main" xmlns="" r:id="rId3"/>
              </a:ext>
            </a:extLst>
          </a:blip>
          <a:srcRect r="1" b="850"/>
          <a:stretch/>
        </p:blipFill>
        <p:spPr>
          <a:xfrm>
            <a:off x="4736926" y="10"/>
            <a:ext cx="5931074" cy="6857992"/>
          </a:xfrm>
          <a:prstGeom prst="rect">
            <a:avLst/>
          </a:prstGeom>
        </p:spPr>
      </p:pic>
      <p:sp>
        <p:nvSpPr>
          <p:cNvPr id="12" name="Rectangle 11">
            <a:extLst>
              <a:ext uri="{FF2B5EF4-FFF2-40B4-BE49-F238E27FC236}">
                <a16:creationId xmlns:a16="http://schemas.microsoft.com/office/drawing/2014/main" xmlns="" id="{890DEF05-784E-4B61-89E4-04C4ECF4E5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0" y="0"/>
            <a:ext cx="9144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p:cNvSpPr>
            <a:spLocks noGrp="1"/>
          </p:cNvSpPr>
          <p:nvPr>
            <p:ph type="title"/>
          </p:nvPr>
        </p:nvSpPr>
        <p:spPr>
          <a:xfrm>
            <a:off x="1743327" y="226506"/>
            <a:ext cx="4129087" cy="6006510"/>
          </a:xfrm>
        </p:spPr>
        <p:txBody>
          <a:bodyPr vert="horz" lIns="91440" tIns="45720" rIns="91440" bIns="45720" rtlCol="0" anchor="b">
            <a:normAutofit/>
          </a:bodyPr>
          <a:lstStyle/>
          <a:p>
            <a:pPr algn="l" defTabSz="914400">
              <a:lnSpc>
                <a:spcPct val="90000"/>
              </a:lnSpc>
            </a:pPr>
            <a:r>
              <a:rPr lang="en-US" sz="2800" dirty="0">
                <a:solidFill>
                  <a:schemeClr val="bg1"/>
                </a:solidFill>
              </a:rPr>
              <a:t>Practical advice:</a:t>
            </a:r>
            <a:br>
              <a:rPr lang="en-US" sz="2800" dirty="0">
                <a:solidFill>
                  <a:schemeClr val="bg1"/>
                </a:solidFill>
              </a:rPr>
            </a:br>
            <a:r>
              <a:rPr lang="en-US" sz="2800" dirty="0">
                <a:solidFill>
                  <a:schemeClr val="bg1"/>
                </a:solidFill>
              </a:rPr>
              <a:t>a. in conversations help seekers focus on Jesus and the Kingdom of God, because interestingly it can lead people to a sense of personal sin.</a:t>
            </a:r>
            <a:br>
              <a:rPr lang="en-US" sz="2800" dirty="0">
                <a:solidFill>
                  <a:schemeClr val="bg1"/>
                </a:solidFill>
              </a:rPr>
            </a:br>
            <a:r>
              <a:rPr lang="en-US" sz="2800" dirty="0">
                <a:solidFill>
                  <a:schemeClr val="bg1"/>
                </a:solidFill>
              </a:rPr>
              <a:t/>
            </a:r>
            <a:br>
              <a:rPr lang="en-US" sz="2800" dirty="0">
                <a:solidFill>
                  <a:schemeClr val="bg1"/>
                </a:solidFill>
              </a:rPr>
            </a:br>
            <a:r>
              <a:rPr lang="en-US" sz="2800" dirty="0">
                <a:solidFill>
                  <a:schemeClr val="bg1"/>
                </a:solidFill>
              </a:rPr>
              <a:t>b. help seekers </a:t>
            </a:r>
            <a:r>
              <a:rPr lang="en-US" sz="2800" dirty="0" err="1">
                <a:solidFill>
                  <a:schemeClr val="bg1"/>
                </a:solidFill>
              </a:rPr>
              <a:t>realise</a:t>
            </a:r>
            <a:r>
              <a:rPr lang="en-US" sz="2800" dirty="0">
                <a:solidFill>
                  <a:schemeClr val="bg1"/>
                </a:solidFill>
              </a:rPr>
              <a:t> in what ways the church stands up for social justice, love, peace and holiness, because…</a:t>
            </a:r>
            <a:r>
              <a:rPr lang="en-US" sz="1400" dirty="0">
                <a:solidFill>
                  <a:schemeClr val="bg1"/>
                </a:solidFill>
              </a:rPr>
              <a:t/>
            </a:r>
            <a:br>
              <a:rPr lang="en-US" sz="1400" dirty="0">
                <a:solidFill>
                  <a:schemeClr val="bg1"/>
                </a:solidFill>
              </a:rPr>
            </a:br>
            <a:r>
              <a:rPr lang="en-US" sz="1400" dirty="0">
                <a:solidFill>
                  <a:schemeClr val="bg1"/>
                </a:solidFill>
              </a:rPr>
              <a:t>p.177</a:t>
            </a:r>
          </a:p>
        </p:txBody>
      </p:sp>
      <p:cxnSp>
        <p:nvCxnSpPr>
          <p:cNvPr id="14" name="Straight Connector 13">
            <a:extLst>
              <a:ext uri="{FF2B5EF4-FFF2-40B4-BE49-F238E27FC236}">
                <a16:creationId xmlns:a16="http://schemas.microsoft.com/office/drawing/2014/main" xmlns="" id="{C41BAEC7-F7B0-4224-8B18-8F74B7D87F0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1620439" y="3681408"/>
            <a:ext cx="895111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02EB1A69-0DC5-4E66-BC94-D355DC28F929}"/>
              </a:ext>
            </a:extLst>
          </p:cNvPr>
          <p:cNvSpPr txBox="1"/>
          <p:nvPr/>
        </p:nvSpPr>
        <p:spPr>
          <a:xfrm>
            <a:off x="8360958" y="6657948"/>
            <a:ext cx="2307042" cy="200055"/>
          </a:xfrm>
          <a:prstGeom prst="rect">
            <a:avLst/>
          </a:prstGeom>
          <a:solidFill>
            <a:srgbClr val="000000"/>
          </a:solidFill>
        </p:spPr>
        <p:txBody>
          <a:bodyPr wrap="none" rtlCol="0">
            <a:spAutoFit/>
          </a:bodyPr>
          <a:lstStyle/>
          <a:p>
            <a:pPr algn="r" defTabSz="457200">
              <a:spcAft>
                <a:spcPts val="600"/>
              </a:spcAft>
            </a:pPr>
            <a:r>
              <a:rPr lang="en-GB" sz="700">
                <a:solidFill>
                  <a:srgbClr val="FFFFFF"/>
                </a:solidFill>
                <a:latin typeface="Calibri"/>
                <a:hlinkClick r:id="rId3" tooltip="https://en.wikipedia.org/wiki/Holy_Crown_of_Hungary">
                  <a:extLst>
                    <a:ext uri="{A12FA001-AC4F-418D-AE19-62706E023703}">
                      <ahyp:hlinkClr xmlns:ahyp="http://schemas.microsoft.com/office/drawing/2018/hyperlinkcolor" xmlns="" val="tx"/>
                    </a:ext>
                  </a:extLst>
                </a:hlinkClick>
              </a:rPr>
              <a:t>This Photo</a:t>
            </a:r>
            <a:r>
              <a:rPr lang="en-GB" sz="700">
                <a:solidFill>
                  <a:srgbClr val="FFFFFF"/>
                </a:solidFill>
                <a:latin typeface="Calibri"/>
              </a:rPr>
              <a:t> by Unknown Author is licensed under </a:t>
            </a:r>
            <a:r>
              <a:rPr lang="en-GB" sz="700">
                <a:solidFill>
                  <a:srgbClr val="FFFFFF"/>
                </a:solidFill>
                <a:latin typeface="Calibri"/>
                <a:hlinkClick r:id="rId4" tooltip="https://creativecommons.org/licenses/by-sa/3.0/">
                  <a:extLst>
                    <a:ext uri="{A12FA001-AC4F-418D-AE19-62706E023703}">
                      <ahyp:hlinkClr xmlns:ahyp="http://schemas.microsoft.com/office/drawing/2018/hyperlinkcolor" xmlns="" val="tx"/>
                    </a:ext>
                  </a:extLst>
                </a:hlinkClick>
              </a:rPr>
              <a:t>CC BY-SA</a:t>
            </a:r>
            <a:endParaRPr lang="en-GB" sz="700">
              <a:solidFill>
                <a:srgbClr val="FFFFFF"/>
              </a:solidFill>
              <a:latin typeface="Calibri"/>
            </a:endParaRPr>
          </a:p>
        </p:txBody>
      </p:sp>
    </p:spTree>
    <p:extLst>
      <p:ext uri="{BB962C8B-B14F-4D97-AF65-F5344CB8AC3E}">
        <p14:creationId xmlns:p14="http://schemas.microsoft.com/office/powerpoint/2010/main" val="3541582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27BDFED6-6E33-4606-AFE2-886ADB1C01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7" name="Picture 6" descr="A picture containing indoor, table, small, sitting&#10;&#10;Description automatically generated">
            <a:extLst>
              <a:ext uri="{FF2B5EF4-FFF2-40B4-BE49-F238E27FC236}">
                <a16:creationId xmlns:a16="http://schemas.microsoft.com/office/drawing/2014/main" xmlns="" id="{395DDE9A-4583-4205-9F42-ECBCAE258EE0}"/>
              </a:ext>
            </a:extLst>
          </p:cNvPr>
          <p:cNvPicPr>
            <a:picLocks noChangeAspect="1"/>
          </p:cNvPicPr>
          <p:nvPr/>
        </p:nvPicPr>
        <p:blipFill rotWithShape="1">
          <a:blip r:embed="rId2">
            <a:alphaModFix/>
            <a:extLst>
              <a:ext uri="{837473B0-CC2E-450A-ABE3-18F120FF3D39}">
                <a1611:picAttrSrcUrl xmlns:a1611="http://schemas.microsoft.com/office/drawing/2016/11/main" xmlns="" r:id="rId3"/>
              </a:ext>
            </a:extLst>
          </a:blip>
          <a:srcRect t="3799" r="3" b="3"/>
          <a:stretch/>
        </p:blipFill>
        <p:spPr>
          <a:xfrm>
            <a:off x="4934953" y="-5"/>
            <a:ext cx="5733047" cy="3681406"/>
          </a:xfrm>
          <a:prstGeom prst="rect">
            <a:avLst/>
          </a:prstGeom>
        </p:spPr>
      </p:pic>
      <p:pic>
        <p:nvPicPr>
          <p:cNvPr id="4" name="Picture 3" descr="A person sitting on a sidewalk&#10;&#10;Description automatically generated">
            <a:extLst>
              <a:ext uri="{FF2B5EF4-FFF2-40B4-BE49-F238E27FC236}">
                <a16:creationId xmlns:a16="http://schemas.microsoft.com/office/drawing/2014/main" xmlns="" id="{B8D205DD-3684-45E5-A49F-B4D1D75B09B3}"/>
              </a:ext>
            </a:extLst>
          </p:cNvPr>
          <p:cNvPicPr>
            <a:picLocks noChangeAspect="1"/>
          </p:cNvPicPr>
          <p:nvPr/>
        </p:nvPicPr>
        <p:blipFill rotWithShape="1">
          <a:blip r:embed="rId4">
            <a:extLst>
              <a:ext uri="{837473B0-CC2E-450A-ABE3-18F120FF3D39}">
                <a1611:picAttrSrcUrl xmlns:a1611="http://schemas.microsoft.com/office/drawing/2016/11/main" xmlns="" r:id="rId5"/>
              </a:ext>
            </a:extLst>
          </a:blip>
          <a:srcRect t="16991" r="3" b="3"/>
          <a:stretch/>
        </p:blipFill>
        <p:spPr>
          <a:xfrm>
            <a:off x="4934954" y="3681410"/>
            <a:ext cx="5733047" cy="3176595"/>
          </a:xfrm>
          <a:prstGeom prst="rect">
            <a:avLst/>
          </a:prstGeom>
        </p:spPr>
      </p:pic>
      <p:sp>
        <p:nvSpPr>
          <p:cNvPr id="15" name="Rectangle 14">
            <a:extLst>
              <a:ext uri="{FF2B5EF4-FFF2-40B4-BE49-F238E27FC236}">
                <a16:creationId xmlns:a16="http://schemas.microsoft.com/office/drawing/2014/main" xmlns="" id="{890DEF05-784E-4B61-89E4-04C4ECF4E5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0" y="0"/>
            <a:ext cx="9144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p:cNvSpPr>
            <a:spLocks noGrp="1"/>
          </p:cNvSpPr>
          <p:nvPr>
            <p:ph type="title"/>
          </p:nvPr>
        </p:nvSpPr>
        <p:spPr>
          <a:xfrm>
            <a:off x="1867950" y="209726"/>
            <a:ext cx="4331635" cy="6031674"/>
          </a:xfrm>
        </p:spPr>
        <p:txBody>
          <a:bodyPr vert="horz" lIns="91440" tIns="45720" rIns="91440" bIns="45720" rtlCol="0" anchor="b">
            <a:normAutofit/>
          </a:bodyPr>
          <a:lstStyle/>
          <a:p>
            <a:pPr algn="l" defTabSz="914400">
              <a:lnSpc>
                <a:spcPct val="90000"/>
              </a:lnSpc>
            </a:pPr>
            <a:r>
              <a:rPr lang="en-US" sz="3200" dirty="0">
                <a:solidFill>
                  <a:schemeClr val="bg1"/>
                </a:solidFill>
              </a:rPr>
              <a:t>most people are naturally sensitive to issues such as poverty, racism, etc. which are caused by systemic sins. Thus seekers will soon </a:t>
            </a:r>
            <a:r>
              <a:rPr lang="en-US" sz="3200" dirty="0" err="1">
                <a:solidFill>
                  <a:schemeClr val="bg1"/>
                </a:solidFill>
              </a:rPr>
              <a:t>realise</a:t>
            </a:r>
            <a:r>
              <a:rPr lang="en-US" sz="3200" dirty="0">
                <a:solidFill>
                  <a:schemeClr val="bg1"/>
                </a:solidFill>
              </a:rPr>
              <a:t> also that </a:t>
            </a:r>
            <a:r>
              <a:rPr lang="en-US" sz="3200" dirty="0">
                <a:solidFill>
                  <a:srgbClr val="FF0000"/>
                </a:solidFill>
              </a:rPr>
              <a:t>systemic</a:t>
            </a:r>
            <a:r>
              <a:rPr lang="en-US" sz="3200" dirty="0">
                <a:solidFill>
                  <a:schemeClr val="bg1"/>
                </a:solidFill>
              </a:rPr>
              <a:t> sin is caused by </a:t>
            </a:r>
            <a:r>
              <a:rPr lang="en-US" sz="3200" dirty="0">
                <a:solidFill>
                  <a:srgbClr val="FF0000"/>
                </a:solidFill>
              </a:rPr>
              <a:t>personal</a:t>
            </a:r>
            <a:r>
              <a:rPr lang="en-US" sz="3200" dirty="0">
                <a:solidFill>
                  <a:schemeClr val="bg1"/>
                </a:solidFill>
              </a:rPr>
              <a:t> sin of individuals who are part of a system, </a:t>
            </a:r>
            <a:r>
              <a:rPr lang="en-US" sz="3200" dirty="0" err="1">
                <a:solidFill>
                  <a:schemeClr val="bg1"/>
                </a:solidFill>
              </a:rPr>
              <a:t>organisation</a:t>
            </a:r>
            <a:r>
              <a:rPr lang="en-US" sz="3200" dirty="0">
                <a:solidFill>
                  <a:schemeClr val="bg1"/>
                </a:solidFill>
              </a:rPr>
              <a:t>, etc</a:t>
            </a:r>
            <a:r>
              <a:rPr lang="en-US" sz="1800" dirty="0">
                <a:solidFill>
                  <a:schemeClr val="bg1"/>
                </a:solidFill>
              </a:rPr>
              <a:t>.</a:t>
            </a:r>
            <a:br>
              <a:rPr lang="en-US" sz="1800" dirty="0">
                <a:solidFill>
                  <a:schemeClr val="bg1"/>
                </a:solidFill>
              </a:rPr>
            </a:br>
            <a:r>
              <a:rPr lang="en-US" sz="1800" dirty="0">
                <a:solidFill>
                  <a:schemeClr val="bg1"/>
                </a:solidFill>
              </a:rPr>
              <a:t>p.177</a:t>
            </a:r>
          </a:p>
        </p:txBody>
      </p:sp>
      <p:cxnSp>
        <p:nvCxnSpPr>
          <p:cNvPr id="17" name="Straight Connector 16">
            <a:extLst>
              <a:ext uri="{FF2B5EF4-FFF2-40B4-BE49-F238E27FC236}">
                <a16:creationId xmlns:a16="http://schemas.microsoft.com/office/drawing/2014/main" xmlns="" id="{C41BAEC7-F7B0-4224-8B18-8F74B7D87F0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2152651" y="3681408"/>
            <a:ext cx="851534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025879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TotalTime>
  <Words>321</Words>
  <Application>Microsoft Office PowerPoint</Application>
  <PresentationFormat>Widescreen</PresentationFormat>
  <Paragraphs>19</Paragraphs>
  <Slides>15</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1_Office Theme</vt:lpstr>
      <vt:lpstr>The 4th  threshold = Seeking: the precondition to enter this threshold: believe that a personal relationship with God is possible It is like ‘Dating with a purpose, but not yet being married’ - Is this person the one? … Should I give my life to this One (Jesus)? P.172</vt:lpstr>
      <vt:lpstr> SEEKERS SEEK JESUS  and not just God in a general sense or as the “divine,” an impersonal ‘force, or a  ‘Higher Power’ Seeking is centred on the possibility of committing oneself to Jesus as a disciple, to drop our nets (things that we do normally) and follow him into the unknown, out of faith and trust. (cf. Luke 14: 25-28).</vt:lpstr>
      <vt:lpstr> Following Christ makes demands on our lives; on our priorities, time, money, relationships, and every other aspect of life.  In practice: for people on the 4th  threshold RCIA is the ideal time, because they ask the questions that Catechesis can answer. P. 173</vt:lpstr>
      <vt:lpstr>As seekers progress from threshold to threshold their openness to Jesus should increase.   Practical advice: sometimes we need to challenge a person to move from OPENNESS (3rd thr.) to seeking, a. by reminding them of Jn 7: 16-17 b. by inviting them to spiritual and corporal works of mercy (cf. Mt. 25: 31-46) p. 174</vt:lpstr>
      <vt:lpstr>c. help seekers to explore the vast diversity of prayers of the Catholic Church (notice which prayers the person likes, ENCOURAGE the practice of those prayers, and do not push the prayers that you like), and also encourage them to attend communal prayer (Mass, Adoration, etc.) and go together to these  p.175</vt:lpstr>
      <vt:lpstr>d. introduce them to other committed ‘disciples’ (it can be encouraging to hear their stories)  e. most of all be an example of a committed ‘disciple’ of Jesus and share your own experiences that might help the seeker  f. pray together, and share how the sacraments, Mass, etc. nourished your relationship with Jesus. P. 175-</vt:lpstr>
      <vt:lpstr>The Fear of the loss of so called ‘freedom’ Today people only learn from contemporary culture and society what is morally absolutely wrong (do not kill, do not steal, etc.). However they do not feel guilt as much as they feel shame for not achieving what they are called to accomplish.  P.176</vt:lpstr>
      <vt:lpstr>Practical advice: a. in conversations help seekers focus on Jesus and the Kingdom of God, because interestingly it can lead people to a sense of personal sin.  b. help seekers realise in what ways the church stands up for social justice, love, peace and holiness, because… p.177</vt:lpstr>
      <vt:lpstr>most people are naturally sensitive to issues such as poverty, racism, etc. which are caused by systemic sins. Thus seekers will soon realise also that systemic sin is caused by personal sin of individuals who are part of a system, organisation, etc. p.177</vt:lpstr>
      <vt:lpstr>c. You can also help a seeker understand that the Catholic Church honours freedom, but also teaches that freedom is ordered towards true love and virtue, and its misuse will hit back. d. finally help seekers see what they can offer you and others; don’t forget that they are companions on your faith journey, and after all you haven’t arrived either to the end of it… p.177</vt:lpstr>
      <vt:lpstr> …you can also learn from them Intentional discipleship  At one point seekers also have to commit themselves completely to following Jesus in a committed way. You can be a seeker endlessly!  What is the sign of arriving at that point? P. 177-178</vt:lpstr>
      <vt:lpstr>It is the point where the seeker feels he/she can’t not commit himself/herself completely to following Jesus. ‘Did not our hearts burn within us…’ (Lk 24:32) It is the moment when you feel you can just sell everything to buy the Pearl of great price (cf. Mt 13:45-46) This is a deliberate act of the will. P.178</vt:lpstr>
      <vt:lpstr>Practical advice: a. ask the seeker, when you feel s/he is ready, if s/he is ready to make a commitment to follow Jesus with his/her whole heart, mind and soul and strength. You are acting here in the name of Christ, as if the bridegroom is asking the bride if she is willing to marry him. P.179 </vt:lpstr>
      <vt:lpstr>What if the person says ‘NO’? Ask respectfully ‘Why not?’ In other words find out what are the blocks there? Then help the person address those blocks, or help him/her put aside those blocks.   Some seekers may just want to review their journey up to this point. P.179</vt:lpstr>
      <vt:lpstr>Be prepared that spiritual warfare becomes very intense at the verge of intentional discipleship.  Practical advice: pray for those on the verge of decision making  (see story of Jenn which demonstrates opposition when someone comes to a decision point) p.180</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4th  threshold = Seeking: the precondition to enter this threshold: believe that a personal relationship with God is possible It is like ‘Dating with a purpose, but not yet being married’ - Is this person the one? … Should I give my life to this One (Jesus)? P.172</dc:title>
  <dc:creator>Gabor Czako</dc:creator>
  <cp:lastModifiedBy>Microsoft account</cp:lastModifiedBy>
  <cp:revision>2</cp:revision>
  <dcterms:created xsi:type="dcterms:W3CDTF">2020-06-12T16:37:25Z</dcterms:created>
  <dcterms:modified xsi:type="dcterms:W3CDTF">2020-06-16T21:25:32Z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